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295" r:id="rId2"/>
    <p:sldId id="257" r:id="rId3"/>
    <p:sldId id="258" r:id="rId4"/>
    <p:sldId id="259" r:id="rId5"/>
    <p:sldId id="294" r:id="rId6"/>
    <p:sldId id="262" r:id="rId7"/>
    <p:sldId id="263" r:id="rId8"/>
    <p:sldId id="264" r:id="rId9"/>
    <p:sldId id="265" r:id="rId10"/>
    <p:sldId id="266" r:id="rId11"/>
    <p:sldId id="268" r:id="rId12"/>
    <p:sldId id="269" r:id="rId13"/>
    <p:sldId id="270" r:id="rId14"/>
    <p:sldId id="271" r:id="rId15"/>
    <p:sldId id="273" r:id="rId16"/>
    <p:sldId id="275" r:id="rId17"/>
    <p:sldId id="276" r:id="rId18"/>
    <p:sldId id="277" r:id="rId19"/>
    <p:sldId id="278" r:id="rId20"/>
    <p:sldId id="279" r:id="rId21"/>
    <p:sldId id="286" r:id="rId22"/>
    <p:sldId id="285" r:id="rId23"/>
    <p:sldId id="280" r:id="rId24"/>
    <p:sldId id="281" r:id="rId25"/>
    <p:sldId id="282" r:id="rId26"/>
    <p:sldId id="283" r:id="rId27"/>
  </p:sldIdLst>
  <p:sldSz cx="9144000" cy="6858000" type="screen4x3"/>
  <p:notesSz cx="7099300" cy="10229850"/>
  <p:defaultTextStyle>
    <a:defPPr>
      <a:defRPr lang="da-DK"/>
    </a:defPPr>
    <a:lvl1pPr algn="l" rtl="0" fontAlgn="base">
      <a:spcBef>
        <a:spcPct val="0"/>
      </a:spcBef>
      <a:spcAft>
        <a:spcPct val="0"/>
      </a:spcAft>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1pPr>
    <a:lvl2pPr marL="457200" algn="l" rtl="0" fontAlgn="base">
      <a:spcBef>
        <a:spcPct val="0"/>
      </a:spcBef>
      <a:spcAft>
        <a:spcPct val="0"/>
      </a:spcAft>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2pPr>
    <a:lvl3pPr marL="914400" algn="l" rtl="0" fontAlgn="base">
      <a:spcBef>
        <a:spcPct val="0"/>
      </a:spcBef>
      <a:spcAft>
        <a:spcPct val="0"/>
      </a:spcAft>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3pPr>
    <a:lvl4pPr marL="1371600" algn="l" rtl="0" fontAlgn="base">
      <a:spcBef>
        <a:spcPct val="0"/>
      </a:spcBef>
      <a:spcAft>
        <a:spcPct val="0"/>
      </a:spcAft>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4pPr>
    <a:lvl5pPr marL="1828800" algn="l" rtl="0" fontAlgn="base">
      <a:spcBef>
        <a:spcPct val="0"/>
      </a:spcBef>
      <a:spcAft>
        <a:spcPct val="0"/>
      </a:spcAft>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200" b="1" kern="1200">
        <a:solidFill>
          <a:srgbClr val="080006"/>
        </a:solidFill>
        <a:effectLst>
          <a:outerShdw blurRad="38100" dist="38100" dir="2700000" algn="tl">
            <a:srgbClr val="000000">
              <a:alpha val="43137"/>
            </a:srgbClr>
          </a:outerShdw>
        </a:effectLst>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6633"/>
    <a:srgbClr val="007A87"/>
    <a:srgbClr val="3399FF"/>
    <a:srgbClr val="0000FF"/>
    <a:srgbClr val="6600FF"/>
    <a:srgbClr val="6666FF"/>
    <a:srgbClr val="C0C0C0"/>
    <a:srgbClr val="C0D4E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2" autoAdjust="0"/>
    <p:restoredTop sz="94257" autoAdjust="0"/>
  </p:normalViewPr>
  <p:slideViewPr>
    <p:cSldViewPr>
      <p:cViewPr varScale="1">
        <p:scale>
          <a:sx n="86" d="100"/>
          <a:sy n="86" d="100"/>
        </p:scale>
        <p:origin x="-150"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b="0">
                <a:solidFill>
                  <a:schemeClr val="tx1"/>
                </a:solidFill>
                <a:effectLst/>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b="0">
                <a:solidFill>
                  <a:schemeClr val="tx1"/>
                </a:solidFill>
                <a:effectLst/>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b="0">
                <a:solidFill>
                  <a:schemeClr val="tx1"/>
                </a:solidFill>
                <a:effectLst/>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b="0">
                <a:solidFill>
                  <a:schemeClr val="tx1"/>
                </a:solidFill>
                <a:effectLst/>
                <a:latin typeface="Arial" charset="0"/>
              </a:defRPr>
            </a:lvl1pPr>
          </a:lstStyle>
          <a:p>
            <a:fld id="{DA9934A8-DE97-44C5-B7D5-93F645C05063}" type="slidenum">
              <a:rPr lang="en-US"/>
              <a:pPr/>
              <a:t>‹#›</a:t>
            </a:fld>
            <a:endParaRPr lang="en-US"/>
          </a:p>
        </p:txBody>
      </p:sp>
    </p:spTree>
    <p:extLst>
      <p:ext uri="{BB962C8B-B14F-4D97-AF65-F5344CB8AC3E}">
        <p14:creationId xmlns:p14="http://schemas.microsoft.com/office/powerpoint/2010/main" val="86227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b="0">
                <a:solidFill>
                  <a:schemeClr val="tx1"/>
                </a:solidFill>
                <a:effectLst/>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b="0">
                <a:solidFill>
                  <a:schemeClr val="tx1"/>
                </a:solidFill>
                <a:effectLst/>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b="0">
                <a:solidFill>
                  <a:schemeClr val="tx1"/>
                </a:solidFill>
                <a:effectLst/>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b="0">
                <a:solidFill>
                  <a:schemeClr val="tx1"/>
                </a:solidFill>
                <a:effectLst/>
                <a:latin typeface="Arial" charset="0"/>
              </a:defRPr>
            </a:lvl1pPr>
          </a:lstStyle>
          <a:p>
            <a:fld id="{224E70FF-4F51-471F-9F69-E8B2B5DAA177}" type="slidenum">
              <a:rPr lang="en-US"/>
              <a:pPr/>
              <a:t>‹#›</a:t>
            </a:fld>
            <a:endParaRPr lang="en-US"/>
          </a:p>
        </p:txBody>
      </p:sp>
    </p:spTree>
    <p:extLst>
      <p:ext uri="{BB962C8B-B14F-4D97-AF65-F5344CB8AC3E}">
        <p14:creationId xmlns:p14="http://schemas.microsoft.com/office/powerpoint/2010/main" val="1438435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Network Editor</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386982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2195736" y="2575148"/>
            <a:ext cx="6762055" cy="4094212"/>
          </a:xfrm>
          <a:prstGeom prst="rect">
            <a:avLst/>
          </a:prstGeom>
          <a:noFill/>
          <a:ln w="9525">
            <a:noFill/>
            <a:miter lim="800000"/>
            <a:headEnd/>
            <a:tailEnd/>
          </a:ln>
          <a:effectLst/>
        </p:spPr>
      </p:pic>
      <p:sp>
        <p:nvSpPr>
          <p:cNvPr id="71686" name="Text Box 6"/>
          <p:cNvSpPr txBox="1">
            <a:spLocks noChangeArrowheads="1"/>
          </p:cNvSpPr>
          <p:nvPr/>
        </p:nvSpPr>
        <p:spPr bwMode="auto">
          <a:xfrm>
            <a:off x="277267" y="3861048"/>
            <a:ext cx="2422525" cy="915987"/>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Change the Properties of</a:t>
            </a:r>
            <a:br>
              <a:rPr lang="en-GB" sz="1800" b="0" smtClean="0">
                <a:solidFill>
                  <a:srgbClr val="FFFFFF"/>
                </a:solidFill>
                <a:effectLst/>
                <a:latin typeface="Arial"/>
              </a:rPr>
            </a:br>
            <a:r>
              <a:rPr lang="en-GB" sz="1800" b="0" smtClean="0">
                <a:solidFill>
                  <a:srgbClr val="FFFFFF"/>
                </a:solidFill>
                <a:effectLst/>
                <a:latin typeface="Arial"/>
              </a:rPr>
              <a:t>Layers</a:t>
            </a:r>
            <a:endParaRPr lang="en-GB" sz="1800" b="0" dirty="0">
              <a:solidFill>
                <a:srgbClr val="FFFFFF"/>
              </a:solidFill>
              <a:effectLst/>
              <a:latin typeface="Arial"/>
            </a:endParaRPr>
          </a:p>
        </p:txBody>
      </p:sp>
      <p:sp>
        <p:nvSpPr>
          <p:cNvPr id="71687"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Layer Options (Properties</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Layers -&gt; Properties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 Box 5"/>
          <p:cNvSpPr txBox="1">
            <a:spLocks noChangeArrowheads="1"/>
          </p:cNvSpPr>
          <p:nvPr/>
        </p:nvSpPr>
        <p:spPr bwMode="auto">
          <a:xfrm>
            <a:off x="277267" y="3881165"/>
            <a:ext cx="2422525" cy="915987"/>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Change the View Properties of</a:t>
            </a:r>
            <a:br>
              <a:rPr lang="en-GB" sz="1800" b="0" smtClean="0">
                <a:solidFill>
                  <a:srgbClr val="FFFFFF"/>
                </a:solidFill>
                <a:effectLst/>
                <a:latin typeface="Arial"/>
              </a:rPr>
            </a:br>
            <a:r>
              <a:rPr lang="en-GB" sz="1800" b="0" smtClean="0">
                <a:solidFill>
                  <a:srgbClr val="FFFFFF"/>
                </a:solidFill>
                <a:effectLst/>
                <a:latin typeface="Arial"/>
              </a:rPr>
              <a:t>MIKE11 Objects</a:t>
            </a:r>
            <a:endParaRPr lang="en-GB" sz="1800" b="0" dirty="0">
              <a:solidFill>
                <a:srgbClr val="FFFFFF"/>
              </a:solidFill>
              <a:effectLst/>
              <a:latin typeface="Arial"/>
            </a:endParaRPr>
          </a:p>
        </p:txBody>
      </p:sp>
      <p:pic>
        <p:nvPicPr>
          <p:cNvPr id="73734" name="Picture 6"/>
          <p:cNvPicPr>
            <a:picLocks noChangeAspect="1" noChangeArrowheads="1"/>
          </p:cNvPicPr>
          <p:nvPr/>
        </p:nvPicPr>
        <p:blipFill>
          <a:blip r:embed="rId2"/>
          <a:srcRect/>
          <a:stretch>
            <a:fillRect/>
          </a:stretch>
        </p:blipFill>
        <p:spPr bwMode="auto">
          <a:xfrm>
            <a:off x="3230438" y="2420888"/>
            <a:ext cx="5734050" cy="4200525"/>
          </a:xfrm>
          <a:prstGeom prst="rect">
            <a:avLst/>
          </a:prstGeom>
          <a:noFill/>
          <a:ln w="9525">
            <a:noFill/>
            <a:miter lim="800000"/>
            <a:headEnd/>
            <a:tailEnd/>
          </a:ln>
          <a:effectLst/>
        </p:spPr>
      </p:pic>
      <p:sp>
        <p:nvSpPr>
          <p:cNvPr id="73735"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Settings Options (Network</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Settings -&gt; Network (Graphics)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3203848" y="2396827"/>
            <a:ext cx="5734050" cy="4200525"/>
          </a:xfrm>
          <a:prstGeom prst="rect">
            <a:avLst/>
          </a:prstGeom>
          <a:noFill/>
          <a:ln w="9525">
            <a:noFill/>
            <a:miter lim="800000"/>
            <a:headEnd/>
            <a:tailEnd/>
          </a:ln>
          <a:effectLst/>
        </p:spPr>
      </p:pic>
      <p:sp>
        <p:nvSpPr>
          <p:cNvPr id="74758" name="Text Box 6"/>
          <p:cNvSpPr txBox="1">
            <a:spLocks noChangeArrowheads="1"/>
          </p:cNvSpPr>
          <p:nvPr/>
        </p:nvSpPr>
        <p:spPr bwMode="auto">
          <a:xfrm>
            <a:off x="251520" y="3861048"/>
            <a:ext cx="2654300" cy="915988"/>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Change the Mouse Settings for Digitising and Selecting Objects</a:t>
            </a:r>
            <a:endParaRPr lang="en-GB" sz="1800" b="0" dirty="0">
              <a:solidFill>
                <a:srgbClr val="FFFFFF"/>
              </a:solidFill>
              <a:effectLst/>
              <a:latin typeface="Arial"/>
            </a:endParaRPr>
          </a:p>
        </p:txBody>
      </p:sp>
      <p:sp>
        <p:nvSpPr>
          <p:cNvPr id="74759"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Settings Options (Network</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Settings -&gt; Network (Mouse)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3230438" y="2420888"/>
            <a:ext cx="5734050" cy="4200525"/>
          </a:xfrm>
          <a:prstGeom prst="rect">
            <a:avLst/>
          </a:prstGeom>
          <a:noFill/>
          <a:ln w="9525">
            <a:noFill/>
            <a:miter lim="800000"/>
            <a:headEnd/>
            <a:tailEnd/>
          </a:ln>
          <a:effectLst/>
        </p:spPr>
      </p:pic>
      <p:sp>
        <p:nvSpPr>
          <p:cNvPr id="75782" name="Text Box 6"/>
          <p:cNvSpPr txBox="1">
            <a:spLocks noChangeArrowheads="1"/>
          </p:cNvSpPr>
          <p:nvPr/>
        </p:nvSpPr>
        <p:spPr bwMode="auto">
          <a:xfrm>
            <a:off x="251520" y="3795762"/>
            <a:ext cx="2422525" cy="641350"/>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Change the Settings for Network Data</a:t>
            </a:r>
            <a:endParaRPr lang="en-GB" sz="1800" b="0" dirty="0">
              <a:solidFill>
                <a:srgbClr val="FFFFFF"/>
              </a:solidFill>
              <a:effectLst/>
              <a:latin typeface="Arial"/>
            </a:endParaRPr>
          </a:p>
        </p:txBody>
      </p:sp>
      <p:sp>
        <p:nvSpPr>
          <p:cNvPr id="75783"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Settings Options (Network</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Settings -&gt; Network (Network Data)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3203848" y="2420888"/>
            <a:ext cx="5734050" cy="4200525"/>
          </a:xfrm>
          <a:prstGeom prst="rect">
            <a:avLst/>
          </a:prstGeom>
          <a:noFill/>
          <a:ln w="9525">
            <a:noFill/>
            <a:miter lim="800000"/>
            <a:headEnd/>
            <a:tailEnd/>
          </a:ln>
          <a:effectLst/>
        </p:spPr>
      </p:pic>
      <p:sp>
        <p:nvSpPr>
          <p:cNvPr id="76806" name="Text Box 6"/>
          <p:cNvSpPr txBox="1">
            <a:spLocks noChangeArrowheads="1"/>
          </p:cNvSpPr>
          <p:nvPr/>
        </p:nvSpPr>
        <p:spPr bwMode="auto">
          <a:xfrm>
            <a:off x="251520" y="3665141"/>
            <a:ext cx="2422525" cy="915987"/>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Change the Editors that are Dynamically Linked for Editing</a:t>
            </a:r>
            <a:endParaRPr lang="en-GB" sz="1800" b="0" dirty="0">
              <a:solidFill>
                <a:srgbClr val="FFFFFF"/>
              </a:solidFill>
              <a:effectLst/>
              <a:latin typeface="Arial"/>
            </a:endParaRPr>
          </a:p>
        </p:txBody>
      </p:sp>
      <p:sp>
        <p:nvSpPr>
          <p:cNvPr id="76807"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Settings Options (Network</a:t>
            </a:r>
            <a:r>
              <a:rPr lang="en-US" dirty="0" smtClean="0">
                <a:solidFill>
                  <a:srgbClr val="FFFFFF"/>
                </a:solidFill>
              </a:rPr>
              <a:t>)</a:t>
            </a:r>
          </a:p>
          <a:p>
            <a:pPr marL="0" indent="0">
              <a:buNone/>
            </a:pPr>
            <a:r>
              <a:rPr lang="en-GB" b="1" dirty="0">
                <a:solidFill>
                  <a:srgbClr val="FFFFFF"/>
                </a:solidFill>
              </a:rPr>
              <a:t>How? </a:t>
            </a:r>
            <a:r>
              <a:rPr lang="en-GB" dirty="0">
                <a:solidFill>
                  <a:srgbClr val="FFFFFF"/>
                </a:solidFill>
              </a:rPr>
              <a:t>MIKE Zero -&gt; Settings -&gt; Network (Select and Edit)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srcRect l="24364" t="6398" r="21040" b="89578"/>
          <a:stretch>
            <a:fillRect/>
          </a:stretch>
        </p:blipFill>
        <p:spPr bwMode="auto">
          <a:xfrm>
            <a:off x="674688" y="3694113"/>
            <a:ext cx="7975600" cy="442912"/>
          </a:xfrm>
          <a:prstGeom prst="rect">
            <a:avLst/>
          </a:prstGeom>
          <a:noFill/>
          <a:ln w="19050">
            <a:solidFill>
              <a:schemeClr val="accent2"/>
            </a:solidFill>
            <a:miter lim="800000"/>
            <a:headEnd/>
            <a:tailEnd/>
          </a:ln>
          <a:effectLst/>
        </p:spPr>
      </p:pic>
      <p:sp>
        <p:nvSpPr>
          <p:cNvPr id="78853" name="Freeform 5"/>
          <p:cNvSpPr>
            <a:spLocks/>
          </p:cNvSpPr>
          <p:nvPr/>
        </p:nvSpPr>
        <p:spPr bwMode="auto">
          <a:xfrm flipH="1" flipV="1">
            <a:off x="866775" y="2189163"/>
            <a:ext cx="284163" cy="1484312"/>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54" name="Rectangle 6"/>
          <p:cNvSpPr>
            <a:spLocks noChangeArrowheads="1"/>
          </p:cNvSpPr>
          <p:nvPr/>
        </p:nvSpPr>
        <p:spPr bwMode="auto">
          <a:xfrm>
            <a:off x="1187450" y="2028825"/>
            <a:ext cx="873125"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Zoom In</a:t>
            </a:r>
            <a:endParaRPr lang="en-US" sz="1400">
              <a:solidFill>
                <a:srgbClr val="FFFFFF"/>
              </a:solidFill>
              <a:effectLst/>
              <a:latin typeface="Arial" charset="0"/>
            </a:endParaRPr>
          </a:p>
        </p:txBody>
      </p:sp>
      <p:sp>
        <p:nvSpPr>
          <p:cNvPr id="78855" name="Freeform 7"/>
          <p:cNvSpPr>
            <a:spLocks/>
          </p:cNvSpPr>
          <p:nvPr/>
        </p:nvSpPr>
        <p:spPr bwMode="auto">
          <a:xfrm flipH="1" flipV="1">
            <a:off x="1196975" y="2436813"/>
            <a:ext cx="298450" cy="12382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56" name="Rectangle 8"/>
          <p:cNvSpPr>
            <a:spLocks noChangeArrowheads="1"/>
          </p:cNvSpPr>
          <p:nvPr/>
        </p:nvSpPr>
        <p:spPr bwMode="auto">
          <a:xfrm>
            <a:off x="1519238" y="2292350"/>
            <a:ext cx="1020762"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Zoom Out</a:t>
            </a:r>
            <a:endParaRPr lang="en-US" sz="1400">
              <a:solidFill>
                <a:srgbClr val="FFFFFF"/>
              </a:solidFill>
              <a:effectLst/>
              <a:latin typeface="Arial" charset="0"/>
            </a:endParaRPr>
          </a:p>
        </p:txBody>
      </p:sp>
      <p:sp>
        <p:nvSpPr>
          <p:cNvPr id="78857" name="Freeform 9"/>
          <p:cNvSpPr>
            <a:spLocks/>
          </p:cNvSpPr>
          <p:nvPr/>
        </p:nvSpPr>
        <p:spPr bwMode="auto">
          <a:xfrm flipH="1" flipV="1">
            <a:off x="1539875" y="2727325"/>
            <a:ext cx="327025" cy="9334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58" name="Rectangle 10"/>
          <p:cNvSpPr>
            <a:spLocks noChangeArrowheads="1"/>
          </p:cNvSpPr>
          <p:nvPr/>
        </p:nvSpPr>
        <p:spPr bwMode="auto">
          <a:xfrm>
            <a:off x="1890713" y="2566988"/>
            <a:ext cx="1465262"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Previous Zoom</a:t>
            </a:r>
            <a:endParaRPr lang="en-US" sz="1400">
              <a:solidFill>
                <a:srgbClr val="FFFFFF"/>
              </a:solidFill>
              <a:effectLst/>
              <a:latin typeface="Arial" charset="0"/>
            </a:endParaRPr>
          </a:p>
        </p:txBody>
      </p:sp>
      <p:sp>
        <p:nvSpPr>
          <p:cNvPr id="78859" name="Freeform 11"/>
          <p:cNvSpPr>
            <a:spLocks/>
          </p:cNvSpPr>
          <p:nvPr/>
        </p:nvSpPr>
        <p:spPr bwMode="auto">
          <a:xfrm flipH="1" flipV="1">
            <a:off x="1841500" y="3005138"/>
            <a:ext cx="255588" cy="65722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60" name="Rectangle 12"/>
          <p:cNvSpPr>
            <a:spLocks noChangeArrowheads="1"/>
          </p:cNvSpPr>
          <p:nvPr/>
        </p:nvSpPr>
        <p:spPr bwMode="auto">
          <a:xfrm>
            <a:off x="2163763" y="2860675"/>
            <a:ext cx="1100137"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Next Zoom</a:t>
            </a:r>
            <a:endParaRPr lang="en-US" sz="1400">
              <a:solidFill>
                <a:srgbClr val="FFFFFF"/>
              </a:solidFill>
              <a:effectLst/>
              <a:latin typeface="Arial" charset="0"/>
            </a:endParaRPr>
          </a:p>
        </p:txBody>
      </p:sp>
      <p:sp>
        <p:nvSpPr>
          <p:cNvPr id="78861" name="Freeform 13"/>
          <p:cNvSpPr>
            <a:spLocks/>
          </p:cNvSpPr>
          <p:nvPr/>
        </p:nvSpPr>
        <p:spPr bwMode="auto">
          <a:xfrm rot="10800000" flipH="1" flipV="1">
            <a:off x="1851025" y="4138613"/>
            <a:ext cx="369888" cy="382587"/>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sz="1800" b="0"/>
          </a:p>
        </p:txBody>
      </p:sp>
      <p:sp>
        <p:nvSpPr>
          <p:cNvPr id="78862" name="Rectangle 14"/>
          <p:cNvSpPr>
            <a:spLocks noChangeArrowheads="1"/>
          </p:cNvSpPr>
          <p:nvPr/>
        </p:nvSpPr>
        <p:spPr bwMode="auto">
          <a:xfrm>
            <a:off x="1300163" y="4338638"/>
            <a:ext cx="595035" cy="369332"/>
          </a:xfrm>
          <a:prstGeom prst="rect">
            <a:avLst/>
          </a:prstGeom>
          <a:noFill/>
          <a:ln w="19050">
            <a:noFill/>
            <a:miter lim="800000"/>
            <a:headEnd/>
            <a:tailEnd/>
          </a:ln>
          <a:effectLst/>
        </p:spPr>
        <p:txBody>
          <a:bodyPr wrap="none">
            <a:spAutoFit/>
          </a:bodyPr>
          <a:lstStyle/>
          <a:p>
            <a:r>
              <a:rPr lang="en-GB" sz="1800" b="0">
                <a:solidFill>
                  <a:srgbClr val="FFFFFF"/>
                </a:solidFill>
                <a:effectLst/>
                <a:latin typeface="Arial" charset="0"/>
              </a:rPr>
              <a:t>Pan</a:t>
            </a:r>
            <a:endParaRPr lang="en-US" sz="1800" b="0">
              <a:solidFill>
                <a:srgbClr val="FFFFFF"/>
              </a:solidFill>
              <a:effectLst/>
              <a:latin typeface="Arial" charset="0"/>
            </a:endParaRPr>
          </a:p>
        </p:txBody>
      </p:sp>
      <p:sp>
        <p:nvSpPr>
          <p:cNvPr id="78863" name="Freeform 15"/>
          <p:cNvSpPr>
            <a:spLocks/>
          </p:cNvSpPr>
          <p:nvPr/>
        </p:nvSpPr>
        <p:spPr bwMode="auto">
          <a:xfrm rot="10800000" flipH="1" flipV="1">
            <a:off x="2397125" y="4140200"/>
            <a:ext cx="255588" cy="65722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sz="1800" b="0"/>
          </a:p>
        </p:txBody>
      </p:sp>
      <p:sp>
        <p:nvSpPr>
          <p:cNvPr id="78864" name="Rectangle 16"/>
          <p:cNvSpPr>
            <a:spLocks noChangeArrowheads="1"/>
          </p:cNvSpPr>
          <p:nvPr/>
        </p:nvSpPr>
        <p:spPr bwMode="auto">
          <a:xfrm>
            <a:off x="1355725" y="4633913"/>
            <a:ext cx="1223412" cy="369332"/>
          </a:xfrm>
          <a:prstGeom prst="rect">
            <a:avLst/>
          </a:prstGeom>
          <a:noFill/>
          <a:ln w="19050">
            <a:noFill/>
            <a:miter lim="800000"/>
            <a:headEnd/>
            <a:tailEnd/>
          </a:ln>
          <a:effectLst/>
        </p:spPr>
        <p:txBody>
          <a:bodyPr wrap="none">
            <a:spAutoFit/>
          </a:bodyPr>
          <a:lstStyle/>
          <a:p>
            <a:r>
              <a:rPr lang="en-GB" sz="1800" b="0">
                <a:solidFill>
                  <a:srgbClr val="FFFFFF"/>
                </a:solidFill>
                <a:effectLst/>
                <a:latin typeface="Arial" charset="0"/>
              </a:rPr>
              <a:t>Draw Grid</a:t>
            </a:r>
            <a:endParaRPr lang="en-US" sz="1800" b="0">
              <a:solidFill>
                <a:srgbClr val="FFFFFF"/>
              </a:solidFill>
              <a:effectLst/>
              <a:latin typeface="Arial" charset="0"/>
            </a:endParaRPr>
          </a:p>
        </p:txBody>
      </p:sp>
      <p:sp>
        <p:nvSpPr>
          <p:cNvPr id="78865" name="Freeform 17"/>
          <p:cNvSpPr>
            <a:spLocks/>
          </p:cNvSpPr>
          <p:nvPr/>
        </p:nvSpPr>
        <p:spPr bwMode="auto">
          <a:xfrm rot="10800000" flipH="1" flipV="1">
            <a:off x="2890838" y="4152900"/>
            <a:ext cx="312737" cy="91757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sz="1800" b="0"/>
          </a:p>
        </p:txBody>
      </p:sp>
      <p:sp>
        <p:nvSpPr>
          <p:cNvPr id="78866" name="Rectangle 18"/>
          <p:cNvSpPr>
            <a:spLocks noChangeArrowheads="1"/>
          </p:cNvSpPr>
          <p:nvPr/>
        </p:nvSpPr>
        <p:spPr bwMode="auto">
          <a:xfrm>
            <a:off x="1506538" y="4908550"/>
            <a:ext cx="2108269" cy="646331"/>
          </a:xfrm>
          <a:prstGeom prst="rect">
            <a:avLst/>
          </a:prstGeom>
          <a:noFill/>
          <a:ln w="19050">
            <a:noFill/>
            <a:miter lim="800000"/>
            <a:headEnd/>
            <a:tailEnd/>
          </a:ln>
          <a:effectLst/>
        </p:spPr>
        <p:txBody>
          <a:bodyPr wrap="none">
            <a:spAutoFit/>
          </a:bodyPr>
          <a:lstStyle/>
          <a:p>
            <a:r>
              <a:rPr lang="en-GB" sz="1800" b="0">
                <a:solidFill>
                  <a:srgbClr val="FFFFFF"/>
                </a:solidFill>
                <a:effectLst/>
                <a:latin typeface="Arial" charset="0"/>
              </a:rPr>
              <a:t>Select Objects</a:t>
            </a:r>
          </a:p>
          <a:p>
            <a:r>
              <a:rPr lang="en-GB" sz="1800" b="0" i="1">
                <a:solidFill>
                  <a:srgbClr val="FFFFFF"/>
                </a:solidFill>
                <a:effectLst/>
                <a:latin typeface="Arial" charset="0"/>
              </a:rPr>
              <a:t>(cancel active tool)</a:t>
            </a:r>
            <a:endParaRPr lang="en-US" sz="1800" b="0" i="1">
              <a:solidFill>
                <a:srgbClr val="FFFFFF"/>
              </a:solidFill>
              <a:effectLst/>
              <a:latin typeface="Arial" charset="0"/>
            </a:endParaRPr>
          </a:p>
        </p:txBody>
      </p:sp>
      <p:sp>
        <p:nvSpPr>
          <p:cNvPr id="78867" name="Freeform 19"/>
          <p:cNvSpPr>
            <a:spLocks/>
          </p:cNvSpPr>
          <p:nvPr/>
        </p:nvSpPr>
        <p:spPr bwMode="auto">
          <a:xfrm flipH="1" flipV="1">
            <a:off x="3582988" y="2190750"/>
            <a:ext cx="284162" cy="1484313"/>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68" name="Rectangle 20"/>
          <p:cNvSpPr>
            <a:spLocks noChangeArrowheads="1"/>
          </p:cNvSpPr>
          <p:nvPr/>
        </p:nvSpPr>
        <p:spPr bwMode="auto">
          <a:xfrm>
            <a:off x="3903663" y="2030413"/>
            <a:ext cx="1533525"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Add New Points</a:t>
            </a:r>
            <a:endParaRPr lang="en-US" sz="1400">
              <a:solidFill>
                <a:srgbClr val="FFFFFF"/>
              </a:solidFill>
              <a:effectLst/>
              <a:latin typeface="Arial" charset="0"/>
            </a:endParaRPr>
          </a:p>
        </p:txBody>
      </p:sp>
      <p:sp>
        <p:nvSpPr>
          <p:cNvPr id="78869" name="Freeform 21"/>
          <p:cNvSpPr>
            <a:spLocks/>
          </p:cNvSpPr>
          <p:nvPr/>
        </p:nvSpPr>
        <p:spPr bwMode="auto">
          <a:xfrm flipH="1" flipV="1">
            <a:off x="3913188" y="2438400"/>
            <a:ext cx="298450" cy="12382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70" name="Rectangle 22"/>
          <p:cNvSpPr>
            <a:spLocks noChangeArrowheads="1"/>
          </p:cNvSpPr>
          <p:nvPr/>
        </p:nvSpPr>
        <p:spPr bwMode="auto">
          <a:xfrm>
            <a:off x="4235450" y="2293938"/>
            <a:ext cx="3403600"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Add New Points to Last Active Branch</a:t>
            </a:r>
            <a:endParaRPr lang="en-US" sz="1400">
              <a:solidFill>
                <a:srgbClr val="FFFFFF"/>
              </a:solidFill>
              <a:effectLst/>
              <a:latin typeface="Arial" charset="0"/>
            </a:endParaRPr>
          </a:p>
        </p:txBody>
      </p:sp>
      <p:sp>
        <p:nvSpPr>
          <p:cNvPr id="78871" name="Freeform 23"/>
          <p:cNvSpPr>
            <a:spLocks/>
          </p:cNvSpPr>
          <p:nvPr/>
        </p:nvSpPr>
        <p:spPr bwMode="auto">
          <a:xfrm flipH="1" flipV="1">
            <a:off x="4256088" y="2728913"/>
            <a:ext cx="327025" cy="93345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72" name="Rectangle 24"/>
          <p:cNvSpPr>
            <a:spLocks noChangeArrowheads="1"/>
          </p:cNvSpPr>
          <p:nvPr/>
        </p:nvSpPr>
        <p:spPr bwMode="auto">
          <a:xfrm>
            <a:off x="4606925" y="2568575"/>
            <a:ext cx="1306513"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Delete Points</a:t>
            </a:r>
            <a:endParaRPr lang="en-US" sz="1400">
              <a:solidFill>
                <a:srgbClr val="FFFFFF"/>
              </a:solidFill>
              <a:effectLst/>
              <a:latin typeface="Arial" charset="0"/>
            </a:endParaRPr>
          </a:p>
        </p:txBody>
      </p:sp>
      <p:sp>
        <p:nvSpPr>
          <p:cNvPr id="78873" name="Freeform 25"/>
          <p:cNvSpPr>
            <a:spLocks/>
          </p:cNvSpPr>
          <p:nvPr/>
        </p:nvSpPr>
        <p:spPr bwMode="auto">
          <a:xfrm flipH="1" flipV="1">
            <a:off x="4557713" y="3006725"/>
            <a:ext cx="255587" cy="65722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74" name="Rectangle 26"/>
          <p:cNvSpPr>
            <a:spLocks noChangeArrowheads="1"/>
          </p:cNvSpPr>
          <p:nvPr/>
        </p:nvSpPr>
        <p:spPr bwMode="auto">
          <a:xfrm>
            <a:off x="4879975" y="2862263"/>
            <a:ext cx="1227138"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Move Points</a:t>
            </a:r>
            <a:endParaRPr lang="en-US" sz="1400">
              <a:solidFill>
                <a:srgbClr val="FFFFFF"/>
              </a:solidFill>
              <a:effectLst/>
              <a:latin typeface="Arial" charset="0"/>
            </a:endParaRPr>
          </a:p>
        </p:txBody>
      </p:sp>
      <p:sp>
        <p:nvSpPr>
          <p:cNvPr id="78875" name="Freeform 27"/>
          <p:cNvSpPr>
            <a:spLocks/>
          </p:cNvSpPr>
          <p:nvPr/>
        </p:nvSpPr>
        <p:spPr bwMode="auto">
          <a:xfrm flipH="1" flipV="1">
            <a:off x="5059363" y="3254375"/>
            <a:ext cx="269875" cy="411163"/>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76" name="Rectangle 28"/>
          <p:cNvSpPr>
            <a:spLocks noChangeArrowheads="1"/>
          </p:cNvSpPr>
          <p:nvPr/>
        </p:nvSpPr>
        <p:spPr bwMode="auto">
          <a:xfrm>
            <a:off x="5381625" y="3106738"/>
            <a:ext cx="2809875"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Define Branch </a:t>
            </a:r>
            <a:r>
              <a:rPr lang="en-GB" sz="1400" i="1">
                <a:solidFill>
                  <a:srgbClr val="FFFFFF"/>
                </a:solidFill>
                <a:effectLst/>
                <a:latin typeface="Arial" charset="0"/>
              </a:rPr>
              <a:t>(connect points)</a:t>
            </a:r>
            <a:endParaRPr lang="en-US" sz="1400" i="1">
              <a:solidFill>
                <a:srgbClr val="FFFFFF"/>
              </a:solidFill>
              <a:effectLst/>
              <a:latin typeface="Arial" charset="0"/>
            </a:endParaRPr>
          </a:p>
        </p:txBody>
      </p:sp>
      <p:sp>
        <p:nvSpPr>
          <p:cNvPr id="78877" name="Freeform 29"/>
          <p:cNvSpPr>
            <a:spLocks/>
          </p:cNvSpPr>
          <p:nvPr/>
        </p:nvSpPr>
        <p:spPr bwMode="auto">
          <a:xfrm rot="10800000" flipH="1" flipV="1">
            <a:off x="5710238" y="4140200"/>
            <a:ext cx="369887" cy="382588"/>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78" name="Rectangle 30"/>
          <p:cNvSpPr>
            <a:spLocks noChangeArrowheads="1"/>
          </p:cNvSpPr>
          <p:nvPr/>
        </p:nvSpPr>
        <p:spPr bwMode="auto">
          <a:xfrm>
            <a:off x="3830638" y="4340225"/>
            <a:ext cx="1916112"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Cut Branch into Two</a:t>
            </a:r>
            <a:endParaRPr lang="en-US" sz="1400">
              <a:solidFill>
                <a:srgbClr val="FFFFFF"/>
              </a:solidFill>
              <a:effectLst/>
              <a:latin typeface="Arial" charset="0"/>
            </a:endParaRPr>
          </a:p>
        </p:txBody>
      </p:sp>
      <p:sp>
        <p:nvSpPr>
          <p:cNvPr id="78879" name="Freeform 31"/>
          <p:cNvSpPr>
            <a:spLocks/>
          </p:cNvSpPr>
          <p:nvPr/>
        </p:nvSpPr>
        <p:spPr bwMode="auto">
          <a:xfrm rot="10800000" flipH="1" flipV="1">
            <a:off x="7069138" y="4141788"/>
            <a:ext cx="342900" cy="199390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80" name="Rectangle 32"/>
          <p:cNvSpPr>
            <a:spLocks noChangeArrowheads="1"/>
          </p:cNvSpPr>
          <p:nvPr/>
        </p:nvSpPr>
        <p:spPr bwMode="auto">
          <a:xfrm>
            <a:off x="5511800" y="5969000"/>
            <a:ext cx="1552575"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Connect Branch</a:t>
            </a:r>
            <a:endParaRPr lang="en-US" sz="1400">
              <a:solidFill>
                <a:srgbClr val="FFFFFF"/>
              </a:solidFill>
              <a:effectLst/>
              <a:latin typeface="Arial" charset="0"/>
            </a:endParaRPr>
          </a:p>
        </p:txBody>
      </p:sp>
      <p:sp>
        <p:nvSpPr>
          <p:cNvPr id="78881" name="Freeform 33"/>
          <p:cNvSpPr>
            <a:spLocks/>
          </p:cNvSpPr>
          <p:nvPr/>
        </p:nvSpPr>
        <p:spPr bwMode="auto">
          <a:xfrm rot="10800000" flipH="1" flipV="1">
            <a:off x="7407275" y="4154488"/>
            <a:ext cx="312738" cy="2413000"/>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82" name="Rectangle 34"/>
          <p:cNvSpPr>
            <a:spLocks noChangeArrowheads="1"/>
          </p:cNvSpPr>
          <p:nvPr/>
        </p:nvSpPr>
        <p:spPr bwMode="auto">
          <a:xfrm>
            <a:off x="5630863" y="6403975"/>
            <a:ext cx="1798637"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Disconnect Branch</a:t>
            </a:r>
            <a:endParaRPr lang="en-US" sz="1400" i="1">
              <a:solidFill>
                <a:srgbClr val="FFFFFF"/>
              </a:solidFill>
              <a:effectLst/>
              <a:latin typeface="Arial" charset="0"/>
            </a:endParaRPr>
          </a:p>
        </p:txBody>
      </p:sp>
      <p:sp>
        <p:nvSpPr>
          <p:cNvPr id="78883" name="Freeform 35"/>
          <p:cNvSpPr>
            <a:spLocks/>
          </p:cNvSpPr>
          <p:nvPr/>
        </p:nvSpPr>
        <p:spPr bwMode="auto">
          <a:xfrm rot="10800000" flipH="1" flipV="1">
            <a:off x="6026150" y="4141788"/>
            <a:ext cx="369888" cy="773112"/>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84" name="Rectangle 36"/>
          <p:cNvSpPr>
            <a:spLocks noChangeArrowheads="1"/>
          </p:cNvSpPr>
          <p:nvPr/>
        </p:nvSpPr>
        <p:spPr bwMode="auto">
          <a:xfrm>
            <a:off x="3703638" y="4741863"/>
            <a:ext cx="2330450"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Merge Branches into One</a:t>
            </a:r>
            <a:endParaRPr lang="en-US" sz="1400">
              <a:solidFill>
                <a:srgbClr val="FFFFFF"/>
              </a:solidFill>
              <a:effectLst/>
              <a:latin typeface="Arial" charset="0"/>
            </a:endParaRPr>
          </a:p>
        </p:txBody>
      </p:sp>
      <p:sp>
        <p:nvSpPr>
          <p:cNvPr id="78885" name="Freeform 37"/>
          <p:cNvSpPr>
            <a:spLocks/>
          </p:cNvSpPr>
          <p:nvPr/>
        </p:nvSpPr>
        <p:spPr bwMode="auto">
          <a:xfrm rot="10800000" flipH="1" flipV="1">
            <a:off x="6354763" y="4141788"/>
            <a:ext cx="369887" cy="1150937"/>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86" name="Freeform 38"/>
          <p:cNvSpPr>
            <a:spLocks/>
          </p:cNvSpPr>
          <p:nvPr/>
        </p:nvSpPr>
        <p:spPr bwMode="auto">
          <a:xfrm rot="10800000" flipH="1" flipV="1">
            <a:off x="6670675" y="4143375"/>
            <a:ext cx="369888" cy="1571625"/>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19050">
            <a:solidFill>
              <a:schemeClr val="accent2"/>
            </a:solidFill>
            <a:round/>
            <a:headEnd type="none" w="med" len="med"/>
            <a:tailEnd type="triangle" w="med" len="med"/>
          </a:ln>
          <a:effectLst/>
        </p:spPr>
        <p:txBody>
          <a:bodyPr/>
          <a:lstStyle/>
          <a:p>
            <a:endParaRPr lang="da-DK"/>
          </a:p>
        </p:txBody>
      </p:sp>
      <p:sp>
        <p:nvSpPr>
          <p:cNvPr id="78887" name="Rectangle 39"/>
          <p:cNvSpPr>
            <a:spLocks noChangeArrowheads="1"/>
          </p:cNvSpPr>
          <p:nvPr/>
        </p:nvSpPr>
        <p:spPr bwMode="auto">
          <a:xfrm>
            <a:off x="5091113" y="5137150"/>
            <a:ext cx="1257300"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Insert Points</a:t>
            </a:r>
            <a:endParaRPr lang="en-US" sz="1400">
              <a:solidFill>
                <a:srgbClr val="FFFFFF"/>
              </a:solidFill>
              <a:effectLst/>
              <a:latin typeface="Arial" charset="0"/>
            </a:endParaRPr>
          </a:p>
        </p:txBody>
      </p:sp>
      <p:sp>
        <p:nvSpPr>
          <p:cNvPr id="78888" name="Rectangle 40"/>
          <p:cNvSpPr>
            <a:spLocks noChangeArrowheads="1"/>
          </p:cNvSpPr>
          <p:nvPr/>
        </p:nvSpPr>
        <p:spPr bwMode="auto">
          <a:xfrm>
            <a:off x="5195888" y="5540375"/>
            <a:ext cx="1454150" cy="304800"/>
          </a:xfrm>
          <a:prstGeom prst="rect">
            <a:avLst/>
          </a:prstGeom>
          <a:noFill/>
          <a:ln w="19050">
            <a:noFill/>
            <a:miter lim="800000"/>
            <a:headEnd/>
            <a:tailEnd/>
          </a:ln>
          <a:effectLst/>
        </p:spPr>
        <p:txBody>
          <a:bodyPr wrap="none">
            <a:spAutoFit/>
          </a:bodyPr>
          <a:lstStyle/>
          <a:p>
            <a:r>
              <a:rPr lang="en-GB" sz="1400">
                <a:solidFill>
                  <a:srgbClr val="FFFFFF"/>
                </a:solidFill>
                <a:effectLst/>
                <a:latin typeface="Arial" charset="0"/>
              </a:rPr>
              <a:t>Exclude Points</a:t>
            </a:r>
            <a:endParaRPr lang="en-US" sz="1400">
              <a:solidFill>
                <a:srgbClr val="FFFFFF"/>
              </a:solidFill>
              <a:effectLst/>
              <a:latin typeface="Arial" charset="0"/>
            </a:endParaRPr>
          </a:p>
        </p:txBody>
      </p:sp>
      <p:sp>
        <p:nvSpPr>
          <p:cNvPr id="78889" name="Text Box 41"/>
          <p:cNvSpPr txBox="1">
            <a:spLocks noChangeArrowheads="1"/>
          </p:cNvSpPr>
          <p:nvPr/>
        </p:nvSpPr>
        <p:spPr bwMode="auto">
          <a:xfrm>
            <a:off x="382588" y="5663406"/>
            <a:ext cx="3905250" cy="915987"/>
          </a:xfrm>
          <a:prstGeom prst="rect">
            <a:avLst/>
          </a:prstGeom>
          <a:noFill/>
          <a:ln w="19050">
            <a:noFill/>
            <a:miter lim="800000"/>
            <a:headEnd/>
            <a:tailEnd/>
          </a:ln>
          <a:effectLst/>
        </p:spPr>
        <p:txBody>
          <a:bodyPr>
            <a:spAutoFit/>
          </a:bodyPr>
          <a:lstStyle/>
          <a:p>
            <a:r>
              <a:rPr lang="en-GB" sz="1800" b="0" dirty="0" smtClean="0">
                <a:solidFill>
                  <a:schemeClr val="accent1"/>
                </a:solidFill>
                <a:effectLst/>
                <a:latin typeface="Arial"/>
              </a:rPr>
              <a:t>Select </a:t>
            </a:r>
            <a:r>
              <a:rPr lang="en-GB" sz="1800" b="0" dirty="0" smtClean="0">
                <a:solidFill>
                  <a:schemeClr val="accent1"/>
                </a:solidFill>
                <a:effectLst/>
                <a:latin typeface="Arial"/>
              </a:rPr>
              <a:t>order </a:t>
            </a:r>
            <a:r>
              <a:rPr lang="en-GB" sz="1800" b="0" dirty="0" smtClean="0">
                <a:solidFill>
                  <a:schemeClr val="accent1"/>
                </a:solidFill>
                <a:effectLst/>
                <a:latin typeface="Arial"/>
              </a:rPr>
              <a:t>is </a:t>
            </a:r>
            <a:r>
              <a:rPr lang="en-GB" sz="1800" b="0" dirty="0" smtClean="0">
                <a:solidFill>
                  <a:schemeClr val="accent1"/>
                </a:solidFill>
                <a:effectLst/>
                <a:latin typeface="Arial"/>
              </a:rPr>
              <a:t>important </a:t>
            </a:r>
            <a:r>
              <a:rPr lang="en-GB" sz="1800" b="0" dirty="0" smtClean="0">
                <a:solidFill>
                  <a:schemeClr val="accent1"/>
                </a:solidFill>
                <a:effectLst/>
                <a:latin typeface="Arial"/>
              </a:rPr>
              <a:t>for </a:t>
            </a:r>
            <a:r>
              <a:rPr lang="en-GB" sz="1800" b="0" dirty="0">
                <a:solidFill>
                  <a:schemeClr val="accent1"/>
                </a:solidFill>
                <a:effectLst/>
                <a:latin typeface="Arial"/>
              </a:rPr>
              <a:t>s</a:t>
            </a:r>
            <a:r>
              <a:rPr lang="en-GB" sz="1800" b="0" dirty="0" smtClean="0">
                <a:solidFill>
                  <a:schemeClr val="accent1"/>
                </a:solidFill>
                <a:effectLst/>
                <a:latin typeface="Arial"/>
              </a:rPr>
              <a:t>ome </a:t>
            </a:r>
            <a:r>
              <a:rPr lang="en-GB" sz="1800" b="0" dirty="0">
                <a:solidFill>
                  <a:schemeClr val="accent1"/>
                </a:solidFill>
                <a:effectLst/>
                <a:latin typeface="Arial"/>
              </a:rPr>
              <a:t>t</a:t>
            </a:r>
            <a:r>
              <a:rPr lang="en-GB" sz="1800" b="0" dirty="0" smtClean="0">
                <a:solidFill>
                  <a:schemeClr val="accent1"/>
                </a:solidFill>
                <a:effectLst/>
                <a:latin typeface="Arial"/>
              </a:rPr>
              <a:t>ools </a:t>
            </a:r>
            <a:r>
              <a:rPr lang="en-GB" sz="1800" b="0" dirty="0" smtClean="0">
                <a:solidFill>
                  <a:schemeClr val="accent1"/>
                </a:solidFill>
                <a:effectLst/>
                <a:latin typeface="Arial"/>
              </a:rPr>
              <a:t>(</a:t>
            </a:r>
            <a:r>
              <a:rPr lang="en-GB" sz="1800" b="0" dirty="0" err="1" smtClean="0">
                <a:solidFill>
                  <a:schemeClr val="accent1"/>
                </a:solidFill>
                <a:effectLst/>
                <a:latin typeface="Arial"/>
              </a:rPr>
              <a:t>eg</a:t>
            </a:r>
            <a:r>
              <a:rPr lang="en-GB" sz="1800" b="0" dirty="0" smtClean="0">
                <a:solidFill>
                  <a:schemeClr val="accent1"/>
                </a:solidFill>
                <a:effectLst/>
                <a:latin typeface="Arial"/>
              </a:rPr>
              <a:t>. </a:t>
            </a:r>
            <a:r>
              <a:rPr lang="en-GB" sz="1800" b="0" dirty="0">
                <a:solidFill>
                  <a:schemeClr val="accent1"/>
                </a:solidFill>
                <a:effectLst/>
                <a:latin typeface="Arial"/>
              </a:rPr>
              <a:t>m</a:t>
            </a:r>
            <a:r>
              <a:rPr lang="en-GB" sz="1800" b="0" dirty="0" smtClean="0">
                <a:solidFill>
                  <a:schemeClr val="accent1"/>
                </a:solidFill>
                <a:effectLst/>
                <a:latin typeface="Arial"/>
              </a:rPr>
              <a:t>erge branches </a:t>
            </a:r>
            <a:r>
              <a:rPr lang="en-GB" sz="1800" b="0" dirty="0" smtClean="0">
                <a:solidFill>
                  <a:schemeClr val="accent1"/>
                </a:solidFill>
                <a:effectLst/>
                <a:latin typeface="Arial"/>
              </a:rPr>
              <a:t>and </a:t>
            </a:r>
            <a:r>
              <a:rPr lang="en-GB" sz="1800" b="0" dirty="0" smtClean="0">
                <a:solidFill>
                  <a:schemeClr val="accent1"/>
                </a:solidFill>
                <a:effectLst/>
                <a:latin typeface="Arial"/>
              </a:rPr>
              <a:t>insert points</a:t>
            </a:r>
            <a:r>
              <a:rPr lang="en-GB" sz="1800" b="0" dirty="0" smtClean="0">
                <a:solidFill>
                  <a:schemeClr val="accent1"/>
                </a:solidFill>
                <a:effectLst/>
                <a:latin typeface="Arial"/>
              </a:rPr>
              <a:t>)</a:t>
            </a:r>
            <a:endParaRPr lang="en-GB" sz="1800" b="0" dirty="0">
              <a:solidFill>
                <a:schemeClr val="accent1"/>
              </a:solidFill>
              <a:effectLst/>
              <a:latin typeface="Arial"/>
            </a:endParaRPr>
          </a:p>
        </p:txBody>
      </p:sp>
      <p:sp>
        <p:nvSpPr>
          <p:cNvPr id="78890" name="Rectangle 42"/>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Graphical Tools</a:t>
            </a:r>
          </a:p>
          <a:p>
            <a:pPr marL="0" indent="0">
              <a:buNone/>
            </a:pPr>
            <a:endParaRPr lang="en-GB" dirty="0"/>
          </a:p>
        </p:txBody>
      </p:sp>
      <p:sp>
        <p:nvSpPr>
          <p:cNvPr id="3" name="Footer Placeholder 2"/>
          <p:cNvSpPr>
            <a:spLocks noGrp="1"/>
          </p:cNvSpPr>
          <p:nvPr>
            <p:ph type="ftr" sz="quarter" idx="11"/>
          </p:nvPr>
        </p:nvSpPr>
        <p:spPr/>
        <p:txBody>
          <a:bodyPr/>
          <a:lstStyle/>
          <a:p>
            <a:r>
              <a:rPr lang="en-GB" noProof="0" dirty="0" smtClean="0"/>
              <a:t>© DHI</a:t>
            </a:r>
            <a:endParaRPr lang="en-GB"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l="55740" t="54141" r="28055" b="17227"/>
          <a:stretch>
            <a:fillRect/>
          </a:stretch>
        </p:blipFill>
        <p:spPr bwMode="auto">
          <a:xfrm>
            <a:off x="5508104" y="2780928"/>
            <a:ext cx="2693987" cy="3570287"/>
          </a:xfrm>
          <a:prstGeom prst="rect">
            <a:avLst/>
          </a:prstGeom>
          <a:noFill/>
          <a:ln w="9525">
            <a:noFill/>
            <a:miter lim="800000"/>
            <a:headEnd/>
            <a:tailEnd/>
          </a:ln>
          <a:effectLst/>
        </p:spPr>
      </p:pic>
      <p:sp>
        <p:nvSpPr>
          <p:cNvPr id="80902" name="Rectangle 6"/>
          <p:cNvSpPr>
            <a:spLocks noChangeArrowheads="1"/>
          </p:cNvSpPr>
          <p:nvPr/>
        </p:nvSpPr>
        <p:spPr bwMode="auto">
          <a:xfrm>
            <a:off x="5493816" y="3141290"/>
            <a:ext cx="2736850" cy="954088"/>
          </a:xfrm>
          <a:prstGeom prst="rect">
            <a:avLst/>
          </a:prstGeom>
          <a:noFill/>
          <a:ln w="38100">
            <a:solidFill>
              <a:schemeClr val="accent2"/>
            </a:solidFill>
            <a:miter lim="800000"/>
            <a:headEnd/>
            <a:tailEnd/>
          </a:ln>
          <a:effectLst/>
        </p:spPr>
        <p:txBody>
          <a:bodyPr wrap="none" anchor="ctr"/>
          <a:lstStyle/>
          <a:p>
            <a:endParaRPr lang="da-DK"/>
          </a:p>
        </p:txBody>
      </p:sp>
      <p:sp>
        <p:nvSpPr>
          <p:cNvPr id="80903" name="Text Box 7"/>
          <p:cNvSpPr txBox="1">
            <a:spLocks noChangeArrowheads="1"/>
          </p:cNvSpPr>
          <p:nvPr/>
        </p:nvSpPr>
        <p:spPr bwMode="auto">
          <a:xfrm>
            <a:off x="2129086" y="3068960"/>
            <a:ext cx="2874962" cy="2014537"/>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Inserting Objects will Open Relevant Editor</a:t>
            </a:r>
          </a:p>
          <a:p>
            <a:endParaRPr lang="en-GB" sz="1800" b="0" smtClean="0">
              <a:solidFill>
                <a:srgbClr val="FFFFFF"/>
              </a:solidFill>
              <a:effectLst/>
              <a:latin typeface="Arial"/>
            </a:endParaRPr>
          </a:p>
          <a:p>
            <a:r>
              <a:rPr lang="en-GB" sz="1800" b="0" smtClean="0">
                <a:solidFill>
                  <a:srgbClr val="FFFFFF"/>
                </a:solidFill>
                <a:effectLst/>
                <a:latin typeface="Arial"/>
              </a:rPr>
              <a:t>Edit Function Lists all Objects based on Zoom Scale and Cursor Sensitivity Radius </a:t>
            </a:r>
            <a:endParaRPr lang="en-GB" sz="1800" b="0" dirty="0">
              <a:solidFill>
                <a:srgbClr val="FFFFFF"/>
              </a:solidFill>
              <a:effectLst/>
              <a:latin typeface="Arial"/>
            </a:endParaRPr>
          </a:p>
        </p:txBody>
      </p:sp>
      <p:sp>
        <p:nvSpPr>
          <p:cNvPr id="80904" name="Rectangle 8"/>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Full Right Click Functionality in Graphical </a:t>
            </a:r>
            <a:r>
              <a:rPr lang="en-US" dirty="0" smtClean="0">
                <a:solidFill>
                  <a:srgbClr val="FFFFFF"/>
                </a:solidFill>
              </a:rPr>
              <a:t>View</a:t>
            </a:r>
          </a:p>
          <a:p>
            <a:pPr marL="0" indent="0">
              <a:buNone/>
            </a:pPr>
            <a:r>
              <a:rPr lang="en-GB" b="1" dirty="0">
                <a:solidFill>
                  <a:srgbClr val="FFFFFF"/>
                </a:solidFill>
              </a:rPr>
              <a:t>How? </a:t>
            </a:r>
            <a:r>
              <a:rPr lang="en-GB" dirty="0">
                <a:solidFill>
                  <a:srgbClr val="FFFFFF"/>
                </a:solidFill>
              </a:rPr>
              <a:t>MIKE Zero -&gt; Graphical View -&gt; Right Click (on Points and Branches)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Text Box 5"/>
          <p:cNvSpPr txBox="1">
            <a:spLocks noChangeArrowheads="1"/>
          </p:cNvSpPr>
          <p:nvPr/>
        </p:nvSpPr>
        <p:spPr bwMode="auto">
          <a:xfrm>
            <a:off x="186333" y="3645024"/>
            <a:ext cx="2657475" cy="1190625"/>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The Tabular View Displays all Model Setup Data including Structures</a:t>
            </a:r>
            <a:endParaRPr lang="en-GB" sz="1800" b="0" dirty="0">
              <a:solidFill>
                <a:srgbClr val="FFFFFF"/>
              </a:solidFill>
              <a:effectLst/>
              <a:latin typeface="Arial"/>
            </a:endParaRPr>
          </a:p>
        </p:txBody>
      </p:sp>
      <p:pic>
        <p:nvPicPr>
          <p:cNvPr id="81926" name="Picture 6"/>
          <p:cNvPicPr>
            <a:picLocks noChangeAspect="1" noChangeArrowheads="1"/>
          </p:cNvPicPr>
          <p:nvPr/>
        </p:nvPicPr>
        <p:blipFill>
          <a:blip r:embed="rId2"/>
          <a:srcRect l="5913" t="11812" r="7021" b="8368"/>
          <a:stretch>
            <a:fillRect/>
          </a:stretch>
        </p:blipFill>
        <p:spPr bwMode="auto">
          <a:xfrm>
            <a:off x="2887538" y="2420888"/>
            <a:ext cx="6076950" cy="4183062"/>
          </a:xfrm>
          <a:prstGeom prst="rect">
            <a:avLst/>
          </a:prstGeom>
          <a:noFill/>
          <a:ln w="9525">
            <a:noFill/>
            <a:miter lim="800000"/>
            <a:headEnd/>
            <a:tailEnd/>
          </a:ln>
          <a:effectLst/>
        </p:spPr>
      </p:pic>
      <p:sp>
        <p:nvSpPr>
          <p:cNvPr id="81927" name="Rectangle 7"/>
          <p:cNvSpPr>
            <a:spLocks noChangeArrowheads="1"/>
          </p:cNvSpPr>
          <p:nvPr/>
        </p:nvSpPr>
        <p:spPr bwMode="auto">
          <a:xfrm>
            <a:off x="5181475" y="4195713"/>
            <a:ext cx="3223447" cy="523220"/>
          </a:xfrm>
          <a:prstGeom prst="rect">
            <a:avLst/>
          </a:prstGeom>
          <a:noFill/>
          <a:ln w="9525">
            <a:noFill/>
            <a:miter lim="800000"/>
            <a:headEnd/>
            <a:tailEnd/>
          </a:ln>
          <a:effectLst/>
        </p:spPr>
        <p:txBody>
          <a:bodyPr wrap="none">
            <a:spAutoFit/>
          </a:bodyPr>
          <a:lstStyle/>
          <a:p>
            <a:r>
              <a:rPr lang="en-GB" sz="1400">
                <a:solidFill>
                  <a:schemeClr val="accent6"/>
                </a:solidFill>
                <a:effectLst/>
                <a:latin typeface="Arial" charset="0"/>
              </a:rPr>
              <a:t>Tabular Data  is Dynamically Linked</a:t>
            </a:r>
            <a:br>
              <a:rPr lang="en-GB" sz="1400">
                <a:solidFill>
                  <a:schemeClr val="accent6"/>
                </a:solidFill>
                <a:effectLst/>
                <a:latin typeface="Arial" charset="0"/>
              </a:rPr>
            </a:br>
            <a:r>
              <a:rPr lang="en-GB" sz="1400">
                <a:solidFill>
                  <a:schemeClr val="accent6"/>
                </a:solidFill>
                <a:effectLst/>
                <a:latin typeface="Arial" charset="0"/>
              </a:rPr>
              <a:t>to the Graphical View</a:t>
            </a:r>
            <a:endParaRPr lang="en-US" sz="1400">
              <a:solidFill>
                <a:schemeClr val="accent6"/>
              </a:solidFill>
              <a:effectLst/>
              <a:latin typeface="Arial" charset="0"/>
            </a:endParaRPr>
          </a:p>
        </p:txBody>
      </p:sp>
      <p:sp>
        <p:nvSpPr>
          <p:cNvPr id="81928" name="Rectangle 8"/>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Tabular </a:t>
            </a:r>
            <a:r>
              <a:rPr lang="en-US" dirty="0" smtClean="0">
                <a:solidFill>
                  <a:srgbClr val="FFFFFF"/>
                </a:solidFill>
              </a:rPr>
              <a:t>View</a:t>
            </a:r>
          </a:p>
          <a:p>
            <a:pPr marL="0" indent="0">
              <a:buNone/>
            </a:pPr>
            <a:r>
              <a:rPr lang="en-GB" b="1" dirty="0">
                <a:solidFill>
                  <a:srgbClr val="FFFFFF"/>
                </a:solidFill>
              </a:rPr>
              <a:t>How?  </a:t>
            </a:r>
            <a:r>
              <a:rPr lang="en-GB" dirty="0">
                <a:solidFill>
                  <a:srgbClr val="FFFFFF"/>
                </a:solidFill>
              </a:rPr>
              <a:t>MIKE Zero -&gt; View -&gt; Tabular View (or short cut: Ctrl + t)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l="7390" t="11320" r="5913" b="8368"/>
          <a:stretch>
            <a:fillRect/>
          </a:stretch>
        </p:blipFill>
        <p:spPr bwMode="auto">
          <a:xfrm>
            <a:off x="2483768" y="2093103"/>
            <a:ext cx="6495588" cy="4517650"/>
          </a:xfrm>
          <a:prstGeom prst="rect">
            <a:avLst/>
          </a:prstGeom>
          <a:noFill/>
          <a:ln w="9525">
            <a:noFill/>
            <a:miter lim="800000"/>
            <a:headEnd/>
            <a:tailEnd/>
          </a:ln>
          <a:effectLst/>
        </p:spPr>
      </p:pic>
      <p:sp>
        <p:nvSpPr>
          <p:cNvPr id="82949" name="Text Box 5"/>
          <p:cNvSpPr txBox="1">
            <a:spLocks noChangeArrowheads="1"/>
          </p:cNvSpPr>
          <p:nvPr/>
        </p:nvSpPr>
        <p:spPr bwMode="auto">
          <a:xfrm>
            <a:off x="179512" y="3502694"/>
            <a:ext cx="2733675" cy="2014538"/>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The Points Page Contains a List of</a:t>
            </a:r>
            <a:br>
              <a:rPr lang="en-GB" sz="1800" b="0" smtClean="0">
                <a:solidFill>
                  <a:srgbClr val="FFFFFF"/>
                </a:solidFill>
                <a:effectLst/>
                <a:latin typeface="Arial"/>
              </a:rPr>
            </a:br>
            <a:r>
              <a:rPr lang="en-GB" sz="1800" b="0" smtClean="0">
                <a:solidFill>
                  <a:srgbClr val="FFFFFF"/>
                </a:solidFill>
                <a:effectLst/>
                <a:latin typeface="Arial"/>
              </a:rPr>
              <a:t>all Digitised Points</a:t>
            </a:r>
            <a:br>
              <a:rPr lang="en-GB" sz="1800" b="0" smtClean="0">
                <a:solidFill>
                  <a:srgbClr val="FFFFFF"/>
                </a:solidFill>
                <a:effectLst/>
                <a:latin typeface="Arial"/>
              </a:rPr>
            </a:br>
            <a:r>
              <a:rPr lang="en-GB" sz="1800" b="0" smtClean="0">
                <a:solidFill>
                  <a:srgbClr val="FFFFFF"/>
                </a:solidFill>
                <a:effectLst/>
                <a:latin typeface="Arial"/>
              </a:rPr>
              <a:t>in the Model Setup</a:t>
            </a:r>
          </a:p>
          <a:p>
            <a:endParaRPr lang="en-GB" sz="1800" b="0" smtClean="0">
              <a:solidFill>
                <a:srgbClr val="FFFFFF"/>
              </a:solidFill>
              <a:effectLst/>
              <a:latin typeface="Arial"/>
            </a:endParaRPr>
          </a:p>
          <a:p>
            <a:r>
              <a:rPr lang="en-GB" sz="1800" b="0" smtClean="0">
                <a:solidFill>
                  <a:srgbClr val="FFFFFF"/>
                </a:solidFill>
                <a:effectLst/>
                <a:latin typeface="Arial"/>
              </a:rPr>
              <a:t>Editing in Overview</a:t>
            </a:r>
          </a:p>
          <a:p>
            <a:r>
              <a:rPr lang="en-GB" sz="1800" b="0" smtClean="0">
                <a:solidFill>
                  <a:srgbClr val="FFFFFF"/>
                </a:solidFill>
                <a:effectLst/>
                <a:latin typeface="Arial"/>
              </a:rPr>
              <a:t>or Data Entry Panel</a:t>
            </a:r>
            <a:endParaRPr lang="en-GB" sz="1800" b="0" dirty="0">
              <a:solidFill>
                <a:srgbClr val="FFFFFF"/>
              </a:solidFill>
              <a:effectLst/>
              <a:latin typeface="Arial"/>
            </a:endParaRPr>
          </a:p>
        </p:txBody>
      </p:sp>
      <p:sp>
        <p:nvSpPr>
          <p:cNvPr id="82950" name="Freeform 6"/>
          <p:cNvSpPr>
            <a:spLocks/>
          </p:cNvSpPr>
          <p:nvPr/>
        </p:nvSpPr>
        <p:spPr bwMode="auto">
          <a:xfrm rot="10800000" flipH="1" flipV="1">
            <a:off x="6169943" y="4028190"/>
            <a:ext cx="715125" cy="1214138"/>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82951" name="Rectangle 7"/>
          <p:cNvSpPr>
            <a:spLocks noChangeArrowheads="1"/>
          </p:cNvSpPr>
          <p:nvPr/>
        </p:nvSpPr>
        <p:spPr bwMode="auto">
          <a:xfrm>
            <a:off x="4988844" y="5068341"/>
            <a:ext cx="1683130" cy="1384995"/>
          </a:xfrm>
          <a:prstGeom prst="rect">
            <a:avLst/>
          </a:prstGeom>
          <a:noFill/>
          <a:ln w="9525">
            <a:noFill/>
            <a:miter lim="800000"/>
            <a:headEnd/>
            <a:tailEnd/>
          </a:ln>
          <a:effectLst/>
        </p:spPr>
        <p:txBody>
          <a:bodyPr wrap="square">
            <a:spAutoFit/>
          </a:bodyPr>
          <a:lstStyle/>
          <a:p>
            <a:r>
              <a:rPr lang="en-GB" sz="1400" b="0">
                <a:solidFill>
                  <a:schemeClr val="accent6"/>
                </a:solidFill>
                <a:effectLst/>
                <a:latin typeface="Arial" charset="0"/>
              </a:rPr>
              <a:t>Chainage is</a:t>
            </a:r>
          </a:p>
          <a:p>
            <a:r>
              <a:rPr lang="en-GB" sz="1400" b="0">
                <a:solidFill>
                  <a:schemeClr val="accent6"/>
                </a:solidFill>
                <a:effectLst/>
                <a:latin typeface="Arial" charset="0"/>
              </a:rPr>
              <a:t>“</a:t>
            </a:r>
            <a:r>
              <a:rPr lang="en-GB" sz="1400" b="0" i="1">
                <a:solidFill>
                  <a:schemeClr val="accent6"/>
                </a:solidFill>
                <a:effectLst/>
                <a:latin typeface="Arial" charset="0"/>
              </a:rPr>
              <a:t>User Defined</a:t>
            </a:r>
            <a:r>
              <a:rPr lang="en-GB" sz="1400" b="0">
                <a:solidFill>
                  <a:schemeClr val="accent6"/>
                </a:solidFill>
                <a:effectLst/>
                <a:latin typeface="Arial" charset="0"/>
              </a:rPr>
              <a:t>” or</a:t>
            </a:r>
          </a:p>
          <a:p>
            <a:r>
              <a:rPr lang="en-GB" sz="1400" b="0">
                <a:solidFill>
                  <a:schemeClr val="accent6"/>
                </a:solidFill>
                <a:effectLst/>
                <a:latin typeface="Arial" charset="0"/>
              </a:rPr>
              <a:t>“</a:t>
            </a:r>
            <a:r>
              <a:rPr lang="en-GB" sz="1400" b="0" i="1">
                <a:solidFill>
                  <a:schemeClr val="accent6"/>
                </a:solidFill>
                <a:effectLst/>
                <a:latin typeface="Arial" charset="0"/>
              </a:rPr>
              <a:t>System Defined</a:t>
            </a:r>
            <a:r>
              <a:rPr lang="en-GB" sz="1400" b="0">
                <a:solidFill>
                  <a:schemeClr val="accent6"/>
                </a:solidFill>
                <a:effectLst/>
                <a:latin typeface="Arial" charset="0"/>
              </a:rPr>
              <a:t>”</a:t>
            </a:r>
          </a:p>
          <a:p>
            <a:r>
              <a:rPr lang="en-GB" sz="1400" b="0">
                <a:solidFill>
                  <a:schemeClr val="accent6"/>
                </a:solidFill>
                <a:effectLst/>
                <a:latin typeface="Arial" charset="0"/>
              </a:rPr>
              <a:t>based on Scaled</a:t>
            </a:r>
          </a:p>
          <a:p>
            <a:r>
              <a:rPr lang="en-GB" sz="1400" b="0">
                <a:solidFill>
                  <a:schemeClr val="accent6"/>
                </a:solidFill>
                <a:effectLst/>
                <a:latin typeface="Arial" charset="0"/>
              </a:rPr>
              <a:t>(Linear) Distance</a:t>
            </a:r>
          </a:p>
          <a:p>
            <a:r>
              <a:rPr lang="en-GB" sz="1400" b="0">
                <a:solidFill>
                  <a:schemeClr val="accent6"/>
                </a:solidFill>
                <a:effectLst/>
                <a:latin typeface="Arial" charset="0"/>
              </a:rPr>
              <a:t>Between Points</a:t>
            </a:r>
            <a:endParaRPr lang="en-US" sz="1400" b="0">
              <a:solidFill>
                <a:schemeClr val="accent6"/>
              </a:solidFill>
              <a:effectLst/>
              <a:latin typeface="Arial" charset="0"/>
            </a:endParaRPr>
          </a:p>
        </p:txBody>
      </p:sp>
      <p:sp>
        <p:nvSpPr>
          <p:cNvPr id="82952" name="Rectangle 8"/>
          <p:cNvSpPr>
            <a:spLocks noChangeArrowheads="1"/>
          </p:cNvSpPr>
          <p:nvPr/>
        </p:nvSpPr>
        <p:spPr bwMode="auto">
          <a:xfrm>
            <a:off x="4280818" y="3017986"/>
            <a:ext cx="4317352" cy="1914779"/>
          </a:xfrm>
          <a:prstGeom prst="rect">
            <a:avLst/>
          </a:prstGeom>
          <a:noFill/>
          <a:ln w="38100">
            <a:solidFill>
              <a:schemeClr val="accent2"/>
            </a:solidFill>
            <a:miter lim="800000"/>
            <a:headEnd/>
            <a:tailEnd/>
          </a:ln>
          <a:effectLst/>
        </p:spPr>
        <p:txBody>
          <a:bodyPr wrap="none" anchor="ctr"/>
          <a:lstStyle/>
          <a:p>
            <a:endParaRPr lang="da-DK"/>
          </a:p>
        </p:txBody>
      </p:sp>
      <p:sp>
        <p:nvSpPr>
          <p:cNvPr id="82953" name="Rectangle 9"/>
          <p:cNvSpPr>
            <a:spLocks noChangeArrowheads="1"/>
          </p:cNvSpPr>
          <p:nvPr/>
        </p:nvSpPr>
        <p:spPr bwMode="auto">
          <a:xfrm>
            <a:off x="6156176" y="3723518"/>
            <a:ext cx="724513" cy="304672"/>
          </a:xfrm>
          <a:prstGeom prst="rect">
            <a:avLst/>
          </a:prstGeom>
          <a:noFill/>
          <a:ln w="38100">
            <a:solidFill>
              <a:schemeClr val="accent2"/>
            </a:solidFill>
            <a:miter lim="800000"/>
            <a:headEnd/>
            <a:tailEnd/>
          </a:ln>
          <a:effectLst/>
        </p:spPr>
        <p:txBody>
          <a:bodyPr wrap="none" anchor="ctr"/>
          <a:lstStyle/>
          <a:p>
            <a:endParaRPr lang="da-DK"/>
          </a:p>
        </p:txBody>
      </p:sp>
      <p:sp>
        <p:nvSpPr>
          <p:cNvPr id="82954" name="Freeform 10"/>
          <p:cNvSpPr>
            <a:spLocks/>
          </p:cNvSpPr>
          <p:nvPr/>
        </p:nvSpPr>
        <p:spPr bwMode="auto">
          <a:xfrm rot="10800000" flipH="1" flipV="1">
            <a:off x="8604448" y="1863408"/>
            <a:ext cx="176825" cy="1349568"/>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82955" name="Rectangle 11"/>
          <p:cNvSpPr>
            <a:spLocks noChangeArrowheads="1"/>
          </p:cNvSpPr>
          <p:nvPr/>
        </p:nvSpPr>
        <p:spPr bwMode="auto">
          <a:xfrm>
            <a:off x="7334041" y="1124744"/>
            <a:ext cx="1558439" cy="738664"/>
          </a:xfrm>
          <a:prstGeom prst="rect">
            <a:avLst/>
          </a:prstGeom>
          <a:noFill/>
          <a:ln w="9525">
            <a:noFill/>
            <a:miter lim="800000"/>
            <a:headEnd/>
            <a:tailEnd/>
          </a:ln>
          <a:effectLst/>
        </p:spPr>
        <p:txBody>
          <a:bodyPr wrap="none">
            <a:spAutoFit/>
          </a:bodyPr>
          <a:lstStyle/>
          <a:p>
            <a:pPr algn="r"/>
            <a:r>
              <a:rPr lang="en-GB" sz="1400" b="0" dirty="0">
                <a:solidFill>
                  <a:srgbClr val="FFFFFF"/>
                </a:solidFill>
                <a:effectLst/>
                <a:latin typeface="Arial" charset="0"/>
              </a:rPr>
              <a:t>Copy/Paste</a:t>
            </a:r>
          </a:p>
          <a:p>
            <a:pPr algn="r"/>
            <a:r>
              <a:rPr lang="en-GB" sz="1400" b="0" dirty="0">
                <a:solidFill>
                  <a:srgbClr val="FFFFFF"/>
                </a:solidFill>
                <a:effectLst/>
                <a:latin typeface="Arial" charset="0"/>
              </a:rPr>
              <a:t>to/from Excel</a:t>
            </a:r>
          </a:p>
          <a:p>
            <a:pPr algn="r"/>
            <a:r>
              <a:rPr lang="en-GB" sz="1400" b="0" dirty="0">
                <a:solidFill>
                  <a:srgbClr val="FFFFFF"/>
                </a:solidFill>
                <a:effectLst/>
                <a:latin typeface="Arial" charset="0"/>
              </a:rPr>
              <a:t>for Global Editing</a:t>
            </a:r>
            <a:endParaRPr lang="en-US" sz="1400" b="0" dirty="0">
              <a:solidFill>
                <a:srgbClr val="FFFFFF"/>
              </a:solidFill>
              <a:effectLst/>
              <a:latin typeface="Arial" charset="0"/>
            </a:endParaRPr>
          </a:p>
        </p:txBody>
      </p:sp>
      <p:sp>
        <p:nvSpPr>
          <p:cNvPr id="82956" name="Rectangle 12"/>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Points Page</a:t>
            </a: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142844" y="3645024"/>
            <a:ext cx="2403475" cy="1465263"/>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The Branches Page</a:t>
            </a:r>
          </a:p>
          <a:p>
            <a:r>
              <a:rPr lang="en-GB" sz="1800" b="0" smtClean="0">
                <a:solidFill>
                  <a:srgbClr val="FFFFFF"/>
                </a:solidFill>
                <a:effectLst/>
                <a:latin typeface="Arial"/>
              </a:rPr>
              <a:t>Contains Details on</a:t>
            </a:r>
          </a:p>
          <a:p>
            <a:r>
              <a:rPr lang="en-GB" sz="1800" b="0" smtClean="0">
                <a:solidFill>
                  <a:srgbClr val="FFFFFF"/>
                </a:solidFill>
                <a:effectLst/>
                <a:latin typeface="Arial"/>
              </a:rPr>
              <a:t>Type of Branches, Direction and Model Connectivity</a:t>
            </a:r>
            <a:endParaRPr lang="en-GB" sz="1800" b="0" dirty="0">
              <a:solidFill>
                <a:srgbClr val="FFFFFF"/>
              </a:solidFill>
              <a:effectLst/>
              <a:latin typeface="Arial"/>
            </a:endParaRPr>
          </a:p>
        </p:txBody>
      </p:sp>
      <p:pic>
        <p:nvPicPr>
          <p:cNvPr id="83973" name="Picture 5"/>
          <p:cNvPicPr>
            <a:picLocks noChangeAspect="1" noChangeArrowheads="1"/>
          </p:cNvPicPr>
          <p:nvPr/>
        </p:nvPicPr>
        <p:blipFill>
          <a:blip r:embed="rId2"/>
          <a:srcRect l="7390" t="11320" r="5913" b="8368"/>
          <a:stretch>
            <a:fillRect/>
          </a:stretch>
        </p:blipFill>
        <p:spPr bwMode="auto">
          <a:xfrm>
            <a:off x="2447925" y="2060848"/>
            <a:ext cx="6516563" cy="4530802"/>
          </a:xfrm>
          <a:prstGeom prst="rect">
            <a:avLst/>
          </a:prstGeom>
          <a:noFill/>
          <a:ln w="9525">
            <a:noFill/>
            <a:miter lim="800000"/>
            <a:headEnd/>
            <a:tailEnd/>
          </a:ln>
          <a:effectLst/>
        </p:spPr>
      </p:pic>
      <p:sp>
        <p:nvSpPr>
          <p:cNvPr id="83974" name="Rectangle 6"/>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Branches Page</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9" name="Group 5"/>
          <p:cNvGrpSpPr>
            <a:grpSpLocks/>
          </p:cNvGrpSpPr>
          <p:nvPr/>
        </p:nvGrpSpPr>
        <p:grpSpPr bwMode="auto">
          <a:xfrm>
            <a:off x="554038" y="2158132"/>
            <a:ext cx="8266113" cy="4002087"/>
            <a:chOff x="349" y="1515"/>
            <a:chExt cx="5207" cy="2521"/>
          </a:xfrm>
          <a:solidFill>
            <a:schemeClr val="bg2"/>
          </a:solidFill>
        </p:grpSpPr>
        <p:sp>
          <p:nvSpPr>
            <p:cNvPr id="62470" name="AutoShape 6"/>
            <p:cNvSpPr>
              <a:spLocks noChangeArrowheads="1"/>
            </p:cNvSpPr>
            <p:nvPr/>
          </p:nvSpPr>
          <p:spPr bwMode="auto">
            <a:xfrm>
              <a:off x="3319" y="3198"/>
              <a:ext cx="2193" cy="287"/>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1" name="AutoShape 7"/>
            <p:cNvSpPr>
              <a:spLocks noChangeArrowheads="1"/>
            </p:cNvSpPr>
            <p:nvPr/>
          </p:nvSpPr>
          <p:spPr bwMode="auto">
            <a:xfrm>
              <a:off x="349" y="3728"/>
              <a:ext cx="2010" cy="308"/>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3" name="Text Box 9"/>
            <p:cNvSpPr txBox="1">
              <a:spLocks noChangeArrowheads="1"/>
            </p:cNvSpPr>
            <p:nvPr/>
          </p:nvSpPr>
          <p:spPr bwMode="auto">
            <a:xfrm>
              <a:off x="1800" y="2430"/>
              <a:ext cx="2115" cy="233"/>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dirty="0">
                  <a:solidFill>
                    <a:schemeClr val="tx1"/>
                  </a:solidFill>
                  <a:effectLst/>
                  <a:latin typeface="Arial" charset="0"/>
                </a:rPr>
                <a:t>Simulation Editor (.sim11)</a:t>
              </a:r>
            </a:p>
          </p:txBody>
        </p:sp>
        <p:sp>
          <p:nvSpPr>
            <p:cNvPr id="62474" name="AutoShape 10"/>
            <p:cNvSpPr>
              <a:spLocks noChangeArrowheads="1"/>
            </p:cNvSpPr>
            <p:nvPr/>
          </p:nvSpPr>
          <p:spPr bwMode="auto">
            <a:xfrm>
              <a:off x="3287" y="1515"/>
              <a:ext cx="2269" cy="278"/>
            </a:xfrm>
            <a:prstGeom prst="roundRect">
              <a:avLst>
                <a:gd name="adj" fmla="val 16667"/>
              </a:avLst>
            </a:prstGeom>
            <a:grpFill/>
            <a:ln w="12700">
              <a:solidFill>
                <a:schemeClr val="tx1"/>
              </a:solidFill>
              <a:round/>
              <a:headEnd type="none" w="sm" len="sm"/>
              <a:tailEnd type="none" w="sm" len="sm"/>
            </a:ln>
            <a:effectLst/>
          </p:spPr>
          <p:txBody>
            <a:bodyPr wrap="none" anchor="ctr"/>
            <a:lstStyle/>
            <a:p>
              <a:endParaRPr lang="da-DK">
                <a:solidFill>
                  <a:schemeClr val="tx1"/>
                </a:solidFill>
              </a:endParaRPr>
            </a:p>
          </p:txBody>
        </p:sp>
        <p:sp>
          <p:nvSpPr>
            <p:cNvPr id="62475" name="Text Box 11"/>
            <p:cNvSpPr txBox="1">
              <a:spLocks noChangeArrowheads="1"/>
            </p:cNvSpPr>
            <p:nvPr/>
          </p:nvSpPr>
          <p:spPr bwMode="auto">
            <a:xfrm>
              <a:off x="3319" y="1533"/>
              <a:ext cx="2193" cy="231"/>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800">
                  <a:solidFill>
                    <a:schemeClr val="tx1"/>
                  </a:solidFill>
                  <a:effectLst/>
                  <a:latin typeface="Arial" charset="0"/>
                </a:rPr>
                <a:t>Cross Section Editor (.xns11)</a:t>
              </a:r>
              <a:endParaRPr lang="en-US" sz="1800" b="0">
                <a:solidFill>
                  <a:schemeClr val="tx1"/>
                </a:solidFill>
                <a:effectLst/>
                <a:latin typeface="Arial" charset="0"/>
              </a:endParaRPr>
            </a:p>
          </p:txBody>
        </p:sp>
        <p:sp>
          <p:nvSpPr>
            <p:cNvPr id="62476" name="Text Box 12"/>
            <p:cNvSpPr txBox="1">
              <a:spLocks noChangeArrowheads="1"/>
            </p:cNvSpPr>
            <p:nvPr/>
          </p:nvSpPr>
          <p:spPr bwMode="auto">
            <a:xfrm>
              <a:off x="3334" y="3225"/>
              <a:ext cx="2174" cy="231"/>
            </a:xfrm>
            <a:prstGeom prst="rect">
              <a:avLst/>
            </a:prstGeom>
            <a:grp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a:solidFill>
                    <a:schemeClr val="tx1"/>
                  </a:solidFill>
                  <a:effectLst/>
                  <a:latin typeface="Arial" charset="0"/>
                </a:rPr>
                <a:t>Parameter Editor (.HD11)</a:t>
              </a:r>
              <a:endParaRPr lang="en-US" sz="2000" b="0">
                <a:solidFill>
                  <a:schemeClr val="tx1"/>
                </a:solidFill>
                <a:effectLst/>
                <a:latin typeface="Arial" charset="0"/>
              </a:endParaRPr>
            </a:p>
          </p:txBody>
        </p:sp>
        <p:grpSp>
          <p:nvGrpSpPr>
            <p:cNvPr id="62477" name="Group 13"/>
            <p:cNvGrpSpPr>
              <a:grpSpLocks/>
            </p:cNvGrpSpPr>
            <p:nvPr/>
          </p:nvGrpSpPr>
          <p:grpSpPr bwMode="auto">
            <a:xfrm>
              <a:off x="466" y="1516"/>
              <a:ext cx="1893" cy="275"/>
              <a:chOff x="282" y="1996"/>
              <a:chExt cx="1893" cy="275"/>
            </a:xfrm>
            <a:grpFill/>
          </p:grpSpPr>
          <p:sp>
            <p:nvSpPr>
              <p:cNvPr id="62478" name="AutoShape 14"/>
              <p:cNvSpPr>
                <a:spLocks noChangeArrowheads="1"/>
              </p:cNvSpPr>
              <p:nvPr/>
            </p:nvSpPr>
            <p:spPr bwMode="auto">
              <a:xfrm>
                <a:off x="282" y="1996"/>
                <a:ext cx="1893" cy="275"/>
              </a:xfrm>
              <a:prstGeom prst="roundRect">
                <a:avLst>
                  <a:gd name="adj" fmla="val 16667"/>
                </a:avLst>
              </a:prstGeom>
              <a:solidFill>
                <a:schemeClr val="accent2"/>
              </a:solid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9" name="Text Box 15"/>
              <p:cNvSpPr txBox="1">
                <a:spLocks noChangeArrowheads="1"/>
              </p:cNvSpPr>
              <p:nvPr/>
            </p:nvSpPr>
            <p:spPr bwMode="auto">
              <a:xfrm>
                <a:off x="368" y="2009"/>
                <a:ext cx="1766" cy="231"/>
              </a:xfrm>
              <a:prstGeom prst="rect">
                <a:avLst/>
              </a:prstGeom>
              <a:solidFill>
                <a:schemeClr val="accent2"/>
              </a:solid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dirty="0">
                    <a:solidFill>
                      <a:schemeClr val="tx1"/>
                    </a:solidFill>
                    <a:effectLst/>
                    <a:latin typeface="Arial" charset="0"/>
                  </a:rPr>
                  <a:t>Network Editor (.nwk11)</a:t>
                </a:r>
                <a:endParaRPr lang="en-US" sz="2000" b="0" dirty="0">
                  <a:solidFill>
                    <a:schemeClr val="tx1"/>
                  </a:solidFill>
                  <a:effectLst/>
                  <a:latin typeface="Arial" charset="0"/>
                </a:endParaRPr>
              </a:p>
            </p:txBody>
          </p:sp>
        </p:grpSp>
        <p:sp>
          <p:nvSpPr>
            <p:cNvPr id="62480" name="Text Box 16"/>
            <p:cNvSpPr txBox="1">
              <a:spLocks noChangeArrowheads="1"/>
            </p:cNvSpPr>
            <p:nvPr/>
          </p:nvSpPr>
          <p:spPr bwMode="auto">
            <a:xfrm>
              <a:off x="349" y="3779"/>
              <a:ext cx="2010" cy="231"/>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a:solidFill>
                    <a:schemeClr val="tx1"/>
                  </a:solidFill>
                  <a:effectLst/>
                  <a:latin typeface="Arial" charset="0"/>
                </a:rPr>
                <a:t>Time Series Editor (.dfs0)</a:t>
              </a:r>
              <a:endParaRPr lang="en-US" sz="2000" b="0">
                <a:solidFill>
                  <a:schemeClr val="tx1"/>
                </a:solidFill>
                <a:effectLst/>
                <a:latin typeface="Arial" charset="0"/>
              </a:endParaRPr>
            </a:p>
          </p:txBody>
        </p:sp>
        <p:sp>
          <p:nvSpPr>
            <p:cNvPr id="62481" name="AutoShape 17"/>
            <p:cNvSpPr>
              <a:spLocks noChangeArrowheads="1"/>
            </p:cNvSpPr>
            <p:nvPr/>
          </p:nvSpPr>
          <p:spPr bwMode="auto">
            <a:xfrm>
              <a:off x="349" y="3156"/>
              <a:ext cx="2010" cy="320"/>
            </a:xfrm>
            <a:prstGeom prst="roundRect">
              <a:avLst>
                <a:gd name="adj" fmla="val 16667"/>
              </a:avLst>
            </a:prstGeom>
            <a:grp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82" name="Text Box 18"/>
            <p:cNvSpPr txBox="1">
              <a:spLocks noChangeArrowheads="1"/>
            </p:cNvSpPr>
            <p:nvPr/>
          </p:nvSpPr>
          <p:spPr bwMode="auto">
            <a:xfrm>
              <a:off x="376" y="3217"/>
              <a:ext cx="1960" cy="233"/>
            </a:xfrm>
            <a:prstGeom prst="rect">
              <a:avLst/>
            </a:prstGeom>
            <a:grp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dirty="0">
                  <a:solidFill>
                    <a:schemeClr val="tx1"/>
                  </a:solidFill>
                  <a:effectLst/>
                  <a:latin typeface="Arial" charset="0"/>
                </a:rPr>
                <a:t>Boundary Editor (.bnd11)</a:t>
              </a:r>
            </a:p>
          </p:txBody>
        </p:sp>
        <p:cxnSp>
          <p:nvCxnSpPr>
            <p:cNvPr id="62483" name="AutoShape 19"/>
            <p:cNvCxnSpPr>
              <a:cxnSpLocks noChangeShapeType="1"/>
            </p:cNvCxnSpPr>
            <p:nvPr/>
          </p:nvCxnSpPr>
          <p:spPr bwMode="auto">
            <a:xfrm flipH="1" flipV="1">
              <a:off x="1419" y="1843"/>
              <a:ext cx="1093" cy="534"/>
            </a:xfrm>
            <a:prstGeom prst="straightConnector1">
              <a:avLst/>
            </a:prstGeom>
            <a:grpFill/>
            <a:ln w="38100">
              <a:solidFill>
                <a:schemeClr val="accent2"/>
              </a:solidFill>
              <a:round/>
              <a:headEnd type="triangle" w="med" len="med"/>
              <a:tailEnd type="triangle" w="med" len="med"/>
            </a:ln>
            <a:effectLst/>
          </p:spPr>
        </p:cxnSp>
        <p:cxnSp>
          <p:nvCxnSpPr>
            <p:cNvPr id="62484" name="AutoShape 20"/>
            <p:cNvCxnSpPr>
              <a:cxnSpLocks noChangeShapeType="1"/>
            </p:cNvCxnSpPr>
            <p:nvPr/>
          </p:nvCxnSpPr>
          <p:spPr bwMode="auto">
            <a:xfrm flipV="1">
              <a:off x="3189" y="1865"/>
              <a:ext cx="1215" cy="496"/>
            </a:xfrm>
            <a:prstGeom prst="straightConnector1">
              <a:avLst/>
            </a:prstGeom>
            <a:grpFill/>
            <a:ln w="38100">
              <a:solidFill>
                <a:schemeClr val="accent2"/>
              </a:solidFill>
              <a:round/>
              <a:headEnd type="triangle" w="med" len="med"/>
              <a:tailEnd type="triangle" w="med" len="med"/>
            </a:ln>
            <a:effectLst/>
          </p:spPr>
        </p:cxnSp>
        <p:cxnSp>
          <p:nvCxnSpPr>
            <p:cNvPr id="62485" name="AutoShape 21"/>
            <p:cNvCxnSpPr>
              <a:cxnSpLocks noChangeShapeType="1"/>
            </p:cNvCxnSpPr>
            <p:nvPr/>
          </p:nvCxnSpPr>
          <p:spPr bwMode="auto">
            <a:xfrm flipV="1">
              <a:off x="1648" y="2715"/>
              <a:ext cx="855" cy="407"/>
            </a:xfrm>
            <a:prstGeom prst="straightConnector1">
              <a:avLst/>
            </a:prstGeom>
            <a:grpFill/>
            <a:ln w="38100">
              <a:solidFill>
                <a:schemeClr val="accent2"/>
              </a:solidFill>
              <a:round/>
              <a:headEnd type="triangle" w="med" len="med"/>
              <a:tailEnd type="triangle" w="med" len="med"/>
            </a:ln>
            <a:effectLst/>
          </p:spPr>
        </p:cxnSp>
        <p:cxnSp>
          <p:nvCxnSpPr>
            <p:cNvPr id="62486" name="AutoShape 22"/>
            <p:cNvCxnSpPr>
              <a:cxnSpLocks noChangeShapeType="1"/>
            </p:cNvCxnSpPr>
            <p:nvPr/>
          </p:nvCxnSpPr>
          <p:spPr bwMode="auto">
            <a:xfrm flipH="1" flipV="1">
              <a:off x="3215" y="2722"/>
              <a:ext cx="957" cy="417"/>
            </a:xfrm>
            <a:prstGeom prst="straightConnector1">
              <a:avLst/>
            </a:prstGeom>
            <a:grpFill/>
            <a:ln w="38100">
              <a:solidFill>
                <a:schemeClr val="accent2"/>
              </a:solidFill>
              <a:round/>
              <a:headEnd type="triangle" w="med" len="med"/>
              <a:tailEnd type="triangle" w="med" len="med"/>
            </a:ln>
            <a:effectLst/>
          </p:spPr>
        </p:cxnSp>
        <p:cxnSp>
          <p:nvCxnSpPr>
            <p:cNvPr id="62487" name="AutoShape 23"/>
            <p:cNvCxnSpPr>
              <a:cxnSpLocks noChangeShapeType="1"/>
              <a:endCxn id="62481" idx="2"/>
            </p:cNvCxnSpPr>
            <p:nvPr/>
          </p:nvCxnSpPr>
          <p:spPr bwMode="auto">
            <a:xfrm flipH="1" flipV="1">
              <a:off x="1354" y="3476"/>
              <a:ext cx="59" cy="252"/>
            </a:xfrm>
            <a:prstGeom prst="straightConnector1">
              <a:avLst/>
            </a:prstGeom>
            <a:grpFill/>
            <a:ln w="38100">
              <a:solidFill>
                <a:schemeClr val="accent2"/>
              </a:solidFill>
              <a:round/>
              <a:headEnd type="triangle" w="med" len="med"/>
              <a:tailEnd type="triangle" w="med" len="med"/>
            </a:ln>
            <a:effectLst/>
          </p:spPr>
        </p:cxnSp>
      </p:grpSp>
      <p:sp>
        <p:nvSpPr>
          <p:cNvPr id="62488" name="Rectangle 24"/>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Plan View, River Branches and Hydraulic Structures definition</a:t>
            </a:r>
          </a:p>
          <a:p>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4884613" y="2852936"/>
            <a:ext cx="4079875" cy="3792537"/>
          </a:xfrm>
          <a:prstGeom prst="rect">
            <a:avLst/>
          </a:prstGeom>
          <a:noFill/>
          <a:ln w="9525">
            <a:noFill/>
            <a:miter lim="800000"/>
            <a:headEnd/>
            <a:tailEnd/>
          </a:ln>
          <a:effectLst/>
        </p:spPr>
      </p:pic>
      <p:sp>
        <p:nvSpPr>
          <p:cNvPr id="84997" name="Rectangle 5"/>
          <p:cNvSpPr>
            <a:spLocks noChangeArrowheads="1"/>
          </p:cNvSpPr>
          <p:nvPr/>
        </p:nvSpPr>
        <p:spPr bwMode="auto">
          <a:xfrm>
            <a:off x="179512" y="2852936"/>
            <a:ext cx="4714875" cy="3693319"/>
          </a:xfrm>
          <a:prstGeom prst="rect">
            <a:avLst/>
          </a:prstGeom>
          <a:noFill/>
          <a:ln w="9525">
            <a:noFill/>
            <a:miter lim="800000"/>
            <a:headEnd/>
            <a:tailEnd/>
          </a:ln>
          <a:effectLst/>
        </p:spPr>
        <p:txBody>
          <a:bodyPr>
            <a:spAutoFit/>
          </a:bodyPr>
          <a:lstStyle/>
          <a:p>
            <a:r>
              <a:rPr lang="en-US" sz="1800" b="0" dirty="0" err="1">
                <a:solidFill>
                  <a:schemeClr val="accent1"/>
                </a:solidFill>
                <a:effectLst/>
                <a:latin typeface="Arial" charset="0"/>
              </a:rPr>
              <a:t>Topo</a:t>
            </a:r>
            <a:r>
              <a:rPr lang="en-US" sz="1800" b="0" dirty="0">
                <a:solidFill>
                  <a:schemeClr val="accent1"/>
                </a:solidFill>
                <a:effectLst/>
                <a:latin typeface="Arial" charset="0"/>
              </a:rPr>
              <a:t> ID</a:t>
            </a:r>
          </a:p>
          <a:p>
            <a:pPr eaLnBrk="0" hangingPunct="0"/>
            <a:r>
              <a:rPr lang="en-GB" sz="1800" b="0" dirty="0">
                <a:solidFill>
                  <a:srgbClr val="FFFFFF"/>
                </a:solidFill>
                <a:effectLst/>
                <a:latin typeface="Arial" charset="0"/>
              </a:rPr>
              <a:t>Provides a linkage to the Cross-Section</a:t>
            </a:r>
          </a:p>
          <a:p>
            <a:pPr eaLnBrk="0" hangingPunct="0"/>
            <a:r>
              <a:rPr lang="en-GB" sz="1800" b="0" dirty="0">
                <a:solidFill>
                  <a:srgbClr val="FFFFFF"/>
                </a:solidFill>
                <a:effectLst/>
                <a:latin typeface="Arial" charset="0"/>
              </a:rPr>
              <a:t>Database and allows quick change of</a:t>
            </a:r>
          </a:p>
          <a:p>
            <a:pPr eaLnBrk="0" hangingPunct="0"/>
            <a:r>
              <a:rPr lang="en-GB" sz="1800" b="0" dirty="0">
                <a:solidFill>
                  <a:srgbClr val="FFFFFF"/>
                </a:solidFill>
                <a:effectLst/>
                <a:latin typeface="Arial" charset="0"/>
              </a:rPr>
              <a:t>geometry along a Branch (</a:t>
            </a:r>
            <a:r>
              <a:rPr lang="en-GB" sz="1800" b="0" dirty="0" err="1">
                <a:solidFill>
                  <a:srgbClr val="FFFFFF"/>
                </a:solidFill>
                <a:effectLst/>
                <a:latin typeface="Arial" charset="0"/>
              </a:rPr>
              <a:t>ie</a:t>
            </a:r>
            <a:r>
              <a:rPr lang="en-GB" sz="1800" b="0" dirty="0">
                <a:solidFill>
                  <a:srgbClr val="FFFFFF"/>
                </a:solidFill>
                <a:effectLst/>
                <a:latin typeface="Arial" charset="0"/>
              </a:rPr>
              <a:t>. sections surveyed at different times)</a:t>
            </a:r>
          </a:p>
          <a:p>
            <a:endParaRPr lang="en-US" sz="1800" b="0" dirty="0">
              <a:solidFill>
                <a:srgbClr val="FFFFFF"/>
              </a:solidFill>
              <a:effectLst/>
              <a:latin typeface="Arial" charset="0"/>
            </a:endParaRPr>
          </a:p>
          <a:p>
            <a:r>
              <a:rPr lang="en-US" sz="1800" b="0" dirty="0">
                <a:solidFill>
                  <a:schemeClr val="accent1"/>
                </a:solidFill>
                <a:effectLst/>
                <a:latin typeface="Arial" charset="0"/>
              </a:rPr>
              <a:t>Maximum </a:t>
            </a:r>
            <a:r>
              <a:rPr lang="en-US" sz="1800" b="0" dirty="0" err="1">
                <a:solidFill>
                  <a:schemeClr val="accent1"/>
                </a:solidFill>
                <a:effectLst/>
                <a:latin typeface="Arial" charset="0"/>
              </a:rPr>
              <a:t>dx</a:t>
            </a:r>
            <a:endParaRPr lang="en-US" sz="1800" b="0" dirty="0">
              <a:solidFill>
                <a:schemeClr val="accent1"/>
              </a:solidFill>
              <a:effectLst/>
              <a:latin typeface="Arial" charset="0"/>
            </a:endParaRPr>
          </a:p>
          <a:p>
            <a:r>
              <a:rPr lang="en-GB" sz="1800" b="0" dirty="0">
                <a:solidFill>
                  <a:srgbClr val="FFFFFF"/>
                </a:solidFill>
                <a:effectLst/>
                <a:latin typeface="Arial" charset="0"/>
              </a:rPr>
              <a:t>The density of computational H-points along a Branch is </a:t>
            </a:r>
            <a:r>
              <a:rPr lang="en-GB" sz="1800" b="0" dirty="0" smtClean="0">
                <a:solidFill>
                  <a:srgbClr val="FFFFFF"/>
                </a:solidFill>
                <a:effectLst/>
                <a:latin typeface="Arial" charset="0"/>
              </a:rPr>
              <a:t>smaller than this value. </a:t>
            </a:r>
          </a:p>
          <a:p>
            <a:endParaRPr lang="en-US" sz="1800" b="0" dirty="0">
              <a:solidFill>
                <a:srgbClr val="FFFFFF"/>
              </a:solidFill>
              <a:effectLst/>
              <a:latin typeface="Arial" charset="0"/>
            </a:endParaRPr>
          </a:p>
          <a:p>
            <a:r>
              <a:rPr lang="en-US" sz="1800" b="0" dirty="0">
                <a:solidFill>
                  <a:schemeClr val="accent1"/>
                </a:solidFill>
                <a:effectLst/>
                <a:latin typeface="Arial" charset="0"/>
              </a:rPr>
              <a:t>Link Channels</a:t>
            </a:r>
          </a:p>
          <a:p>
            <a:pPr eaLnBrk="0" hangingPunct="0"/>
            <a:r>
              <a:rPr lang="en-GB" sz="1800" b="0" dirty="0">
                <a:solidFill>
                  <a:srgbClr val="FFFFFF"/>
                </a:solidFill>
                <a:effectLst/>
                <a:latin typeface="Arial" charset="0"/>
              </a:rPr>
              <a:t>A special type of Branch that can be used to define flow between channel and floodplain</a:t>
            </a:r>
            <a:endParaRPr lang="en-US" sz="1800" b="0" dirty="0">
              <a:solidFill>
                <a:srgbClr val="FFFFFF"/>
              </a:solidFill>
              <a:effectLst/>
              <a:latin typeface="Arial" charset="0"/>
            </a:endParaRPr>
          </a:p>
        </p:txBody>
      </p:sp>
      <p:pic>
        <p:nvPicPr>
          <p:cNvPr id="84998" name="Picture 6"/>
          <p:cNvPicPr>
            <a:picLocks noChangeAspect="1" noChangeArrowheads="1"/>
          </p:cNvPicPr>
          <p:nvPr/>
        </p:nvPicPr>
        <p:blipFill>
          <a:blip r:embed="rId3"/>
          <a:srcRect l="30669" t="16241" r="8128" b="73828"/>
          <a:stretch>
            <a:fillRect/>
          </a:stretch>
        </p:blipFill>
        <p:spPr bwMode="auto">
          <a:xfrm>
            <a:off x="779338" y="1628800"/>
            <a:ext cx="8185150" cy="996950"/>
          </a:xfrm>
          <a:prstGeom prst="rect">
            <a:avLst/>
          </a:prstGeom>
          <a:noFill/>
          <a:ln w="9525">
            <a:noFill/>
            <a:miter lim="800000"/>
            <a:headEnd/>
            <a:tailEnd/>
          </a:ln>
          <a:effectLst/>
        </p:spPr>
      </p:pic>
      <p:sp>
        <p:nvSpPr>
          <p:cNvPr id="84999" name="Freeform 7"/>
          <p:cNvSpPr>
            <a:spLocks/>
          </p:cNvSpPr>
          <p:nvPr/>
        </p:nvSpPr>
        <p:spPr bwMode="auto">
          <a:xfrm flipH="1">
            <a:off x="7651625" y="2435250"/>
            <a:ext cx="142875" cy="352425"/>
          </a:xfrm>
          <a:custGeom>
            <a:avLst/>
            <a:gdLst/>
            <a:ahLst/>
            <a:cxnLst>
              <a:cxn ang="0">
                <a:pos x="0" y="0"/>
              </a:cxn>
              <a:cxn ang="0">
                <a:pos x="0" y="1100"/>
              </a:cxn>
            </a:cxnLst>
            <a:rect l="0" t="0" r="r" b="b"/>
            <a:pathLst>
              <a:path w="1" h="1100">
                <a:moveTo>
                  <a:pt x="0" y="0"/>
                </a:moveTo>
                <a:lnTo>
                  <a:pt x="0" y="1100"/>
                </a:lnTo>
              </a:path>
            </a:pathLst>
          </a:custGeom>
          <a:noFill/>
          <a:ln w="28575">
            <a:solidFill>
              <a:schemeClr val="accent2"/>
            </a:solidFill>
            <a:round/>
            <a:headEnd type="none" w="med" len="med"/>
            <a:tailEnd type="triangle" w="med" len="med"/>
          </a:ln>
          <a:effectLst/>
        </p:spPr>
        <p:txBody>
          <a:bodyPr/>
          <a:lstStyle/>
          <a:p>
            <a:endParaRPr lang="da-DK"/>
          </a:p>
        </p:txBody>
      </p:sp>
      <p:sp>
        <p:nvSpPr>
          <p:cNvPr id="85000" name="Rectangle 8"/>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Branch Details</a:t>
            </a:r>
          </a:p>
          <a:p>
            <a:pPr marL="0" indent="0">
              <a:buNone/>
            </a:pPr>
            <a:endParaRPr lang="en-GB" b="1"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a-DK">
                <a:solidFill>
                  <a:srgbClr val="FFFFFF"/>
                </a:solidFill>
              </a:rPr>
              <a:t>NETWORK EDITOR</a:t>
            </a:r>
            <a:endParaRPr lang="en-US">
              <a:solidFill>
                <a:srgbClr val="FFFFFF"/>
              </a:solidFill>
            </a:endParaRPr>
          </a:p>
        </p:txBody>
      </p:sp>
      <p:sp>
        <p:nvSpPr>
          <p:cNvPr id="93187" name="Rectangle 3"/>
          <p:cNvSpPr>
            <a:spLocks noGrp="1" noChangeArrowheads="1"/>
          </p:cNvSpPr>
          <p:nvPr>
            <p:ph sz="quarter" idx="13"/>
          </p:nvPr>
        </p:nvSpPr>
        <p:spPr/>
        <p:txBody>
          <a:bodyPr/>
          <a:lstStyle/>
          <a:p>
            <a:pPr marL="0" indent="0">
              <a:buNone/>
            </a:pPr>
            <a:r>
              <a:rPr lang="da-DK" dirty="0">
                <a:solidFill>
                  <a:srgbClr val="FFFFFF"/>
                </a:solidFill>
              </a:rPr>
              <a:t>Grid </a:t>
            </a:r>
            <a:r>
              <a:rPr lang="da-DK" dirty="0" smtClean="0">
                <a:solidFill>
                  <a:srgbClr val="FFFFFF"/>
                </a:solidFill>
              </a:rPr>
              <a:t>point </a:t>
            </a:r>
            <a:r>
              <a:rPr lang="da-DK" dirty="0" err="1">
                <a:solidFill>
                  <a:srgbClr val="FFFFFF"/>
                </a:solidFill>
              </a:rPr>
              <a:t>s</a:t>
            </a:r>
            <a:r>
              <a:rPr lang="da-DK" dirty="0" err="1" smtClean="0">
                <a:solidFill>
                  <a:srgbClr val="FFFFFF"/>
                </a:solidFill>
              </a:rPr>
              <a:t>pacing</a:t>
            </a:r>
            <a:r>
              <a:rPr lang="da-DK" dirty="0" smtClean="0">
                <a:solidFill>
                  <a:srgbClr val="FFFFFF"/>
                </a:solidFill>
              </a:rPr>
              <a:t> </a:t>
            </a:r>
            <a:r>
              <a:rPr lang="da-DK" dirty="0">
                <a:solidFill>
                  <a:srgbClr val="FFFFFF"/>
                </a:solidFill>
              </a:rPr>
              <a:t>in river branches (Maximum </a:t>
            </a:r>
            <a:r>
              <a:rPr lang="da-DK" dirty="0" err="1">
                <a:solidFill>
                  <a:srgbClr val="FFFFFF"/>
                </a:solidFill>
              </a:rPr>
              <a:t>dx</a:t>
            </a:r>
            <a:r>
              <a:rPr lang="da-DK" dirty="0">
                <a:solidFill>
                  <a:srgbClr val="FFFFFF"/>
                </a:solidFill>
              </a:rPr>
              <a:t>)</a:t>
            </a:r>
            <a:endParaRPr lang="en-US" dirty="0">
              <a:solidFill>
                <a:srgbClr val="FFFFFF"/>
              </a:solidFill>
            </a:endParaRPr>
          </a:p>
        </p:txBody>
      </p:sp>
      <p:grpSp>
        <p:nvGrpSpPr>
          <p:cNvPr id="3" name="Group 2"/>
          <p:cNvGrpSpPr/>
          <p:nvPr/>
        </p:nvGrpSpPr>
        <p:grpSpPr>
          <a:xfrm>
            <a:off x="662559" y="1628800"/>
            <a:ext cx="8157913" cy="4839697"/>
            <a:chOff x="662559" y="1628800"/>
            <a:chExt cx="8157913" cy="4839697"/>
          </a:xfrm>
        </p:grpSpPr>
        <p:sp>
          <p:nvSpPr>
            <p:cNvPr id="93188" name="Line 4"/>
            <p:cNvSpPr>
              <a:spLocks noChangeShapeType="1"/>
            </p:cNvSpPr>
            <p:nvPr/>
          </p:nvSpPr>
          <p:spPr bwMode="auto">
            <a:xfrm flipV="1">
              <a:off x="3809263" y="1993303"/>
              <a:ext cx="1563" cy="2380903"/>
            </a:xfrm>
            <a:prstGeom prst="line">
              <a:avLst/>
            </a:prstGeom>
            <a:noFill/>
            <a:ln w="12700" cap="rnd">
              <a:solidFill>
                <a:schemeClr val="accent2"/>
              </a:solidFill>
              <a:prstDash val="sysDot"/>
              <a:round/>
              <a:headEnd type="none" w="sm" len="sm"/>
              <a:tailEnd type="none" w="sm" len="sm"/>
            </a:ln>
            <a:effectLst/>
          </p:spPr>
          <p:txBody>
            <a:bodyPr wrap="none" anchor="ctr"/>
            <a:lstStyle/>
            <a:p>
              <a:endParaRPr lang="da-DK"/>
            </a:p>
          </p:txBody>
        </p:sp>
        <p:sp>
          <p:nvSpPr>
            <p:cNvPr id="93189" name="Line 5"/>
            <p:cNvSpPr>
              <a:spLocks noChangeShapeType="1"/>
            </p:cNvSpPr>
            <p:nvPr/>
          </p:nvSpPr>
          <p:spPr bwMode="auto">
            <a:xfrm flipH="1" flipV="1">
              <a:off x="5512093" y="1993303"/>
              <a:ext cx="21871" cy="2380903"/>
            </a:xfrm>
            <a:prstGeom prst="line">
              <a:avLst/>
            </a:prstGeom>
            <a:noFill/>
            <a:ln w="12700" cap="rnd">
              <a:solidFill>
                <a:schemeClr val="accent2"/>
              </a:solidFill>
              <a:prstDash val="sysDot"/>
              <a:round/>
              <a:headEnd type="none" w="sm" len="sm"/>
              <a:tailEnd type="none" w="sm" len="sm"/>
            </a:ln>
            <a:effectLst/>
          </p:spPr>
          <p:txBody>
            <a:bodyPr wrap="none" anchor="ctr"/>
            <a:lstStyle/>
            <a:p>
              <a:endParaRPr lang="da-DK"/>
            </a:p>
          </p:txBody>
        </p:sp>
        <p:sp>
          <p:nvSpPr>
            <p:cNvPr id="93190" name="Line 6"/>
            <p:cNvSpPr>
              <a:spLocks noChangeShapeType="1"/>
            </p:cNvSpPr>
            <p:nvPr/>
          </p:nvSpPr>
          <p:spPr bwMode="auto">
            <a:xfrm flipH="1" flipV="1">
              <a:off x="6432246" y="1993303"/>
              <a:ext cx="1562" cy="2380903"/>
            </a:xfrm>
            <a:prstGeom prst="line">
              <a:avLst/>
            </a:prstGeom>
            <a:noFill/>
            <a:ln w="12700" cap="rnd">
              <a:solidFill>
                <a:schemeClr val="accent2"/>
              </a:solidFill>
              <a:prstDash val="sysDot"/>
              <a:round/>
              <a:headEnd type="none" w="sm" len="sm"/>
              <a:tailEnd type="none" w="sm" len="sm"/>
            </a:ln>
            <a:effectLst/>
          </p:spPr>
          <p:txBody>
            <a:bodyPr wrap="none" anchor="ctr"/>
            <a:lstStyle/>
            <a:p>
              <a:endParaRPr lang="da-DK"/>
            </a:p>
          </p:txBody>
        </p:sp>
        <p:sp>
          <p:nvSpPr>
            <p:cNvPr id="93191" name="Line 7"/>
            <p:cNvSpPr>
              <a:spLocks noChangeShapeType="1"/>
            </p:cNvSpPr>
            <p:nvPr/>
          </p:nvSpPr>
          <p:spPr bwMode="auto">
            <a:xfrm flipH="1" flipV="1">
              <a:off x="7849187" y="1993303"/>
              <a:ext cx="9373" cy="2380903"/>
            </a:xfrm>
            <a:prstGeom prst="line">
              <a:avLst/>
            </a:prstGeom>
            <a:noFill/>
            <a:ln w="12700" cap="rnd">
              <a:solidFill>
                <a:schemeClr val="accent2"/>
              </a:solidFill>
              <a:prstDash val="sysDot"/>
              <a:round/>
              <a:headEnd type="none" w="sm" len="sm"/>
              <a:tailEnd type="none" w="sm" len="sm"/>
            </a:ln>
            <a:effectLst/>
          </p:spPr>
          <p:txBody>
            <a:bodyPr wrap="none" anchor="ctr"/>
            <a:lstStyle/>
            <a:p>
              <a:endParaRPr lang="da-DK"/>
            </a:p>
          </p:txBody>
        </p:sp>
        <p:sp>
          <p:nvSpPr>
            <p:cNvPr id="93192" name="Line 8"/>
            <p:cNvSpPr>
              <a:spLocks noChangeShapeType="1"/>
            </p:cNvSpPr>
            <p:nvPr/>
          </p:nvSpPr>
          <p:spPr bwMode="auto">
            <a:xfrm>
              <a:off x="3809263" y="2587365"/>
              <a:ext cx="4049297" cy="0"/>
            </a:xfrm>
            <a:prstGeom prst="line">
              <a:avLst/>
            </a:prstGeom>
            <a:noFill/>
            <a:ln w="12700">
              <a:solidFill>
                <a:schemeClr val="accent2"/>
              </a:solidFill>
              <a:round/>
              <a:headEnd type="none" w="sm" len="sm"/>
              <a:tailEnd type="none" w="sm" len="sm"/>
            </a:ln>
            <a:effectLst/>
          </p:spPr>
          <p:txBody>
            <a:bodyPr wrap="none" anchor="ctr"/>
            <a:lstStyle/>
            <a:p>
              <a:endParaRPr lang="da-DK"/>
            </a:p>
          </p:txBody>
        </p:sp>
        <p:sp>
          <p:nvSpPr>
            <p:cNvPr id="93193" name="Line 9"/>
            <p:cNvSpPr>
              <a:spLocks noChangeShapeType="1"/>
            </p:cNvSpPr>
            <p:nvPr/>
          </p:nvSpPr>
          <p:spPr bwMode="auto">
            <a:xfrm>
              <a:off x="3809263" y="3406334"/>
              <a:ext cx="4049297" cy="0"/>
            </a:xfrm>
            <a:prstGeom prst="line">
              <a:avLst/>
            </a:prstGeom>
            <a:noFill/>
            <a:ln w="12700">
              <a:solidFill>
                <a:schemeClr val="accent2"/>
              </a:solidFill>
              <a:round/>
              <a:headEnd type="none" w="sm" len="sm"/>
              <a:tailEnd type="none" w="sm" len="sm"/>
            </a:ln>
            <a:effectLst/>
          </p:spPr>
          <p:txBody>
            <a:bodyPr wrap="none" anchor="ctr"/>
            <a:lstStyle/>
            <a:p>
              <a:endParaRPr lang="da-DK"/>
            </a:p>
          </p:txBody>
        </p:sp>
        <p:sp>
          <p:nvSpPr>
            <p:cNvPr id="93194" name="Line 10"/>
            <p:cNvSpPr>
              <a:spLocks noChangeShapeType="1"/>
            </p:cNvSpPr>
            <p:nvPr/>
          </p:nvSpPr>
          <p:spPr bwMode="auto">
            <a:xfrm>
              <a:off x="3809263" y="4225302"/>
              <a:ext cx="4049297" cy="0"/>
            </a:xfrm>
            <a:prstGeom prst="line">
              <a:avLst/>
            </a:prstGeom>
            <a:noFill/>
            <a:ln w="12700">
              <a:solidFill>
                <a:schemeClr val="accent2"/>
              </a:solidFill>
              <a:round/>
              <a:headEnd type="none" w="sm" len="sm"/>
              <a:tailEnd type="none" w="sm" len="sm"/>
            </a:ln>
            <a:effectLst/>
          </p:spPr>
          <p:txBody>
            <a:bodyPr wrap="none" anchor="ctr"/>
            <a:lstStyle/>
            <a:p>
              <a:endParaRPr lang="da-DK"/>
            </a:p>
          </p:txBody>
        </p:sp>
        <p:sp>
          <p:nvSpPr>
            <p:cNvPr id="93195" name="Rectangle 11"/>
            <p:cNvSpPr>
              <a:spLocks noChangeArrowheads="1"/>
            </p:cNvSpPr>
            <p:nvPr/>
          </p:nvSpPr>
          <p:spPr bwMode="auto">
            <a:xfrm>
              <a:off x="1259706" y="1628800"/>
              <a:ext cx="7560766" cy="246221"/>
            </a:xfrm>
            <a:prstGeom prst="rect">
              <a:avLst/>
            </a:prstGeom>
            <a:noFill/>
            <a:ln w="9525">
              <a:noFill/>
              <a:miter lim="800000"/>
              <a:headEnd/>
              <a:tailEnd/>
            </a:ln>
          </p:spPr>
          <p:txBody>
            <a:bodyPr wrap="square" lIns="0" tIns="0" rIns="0" bIns="0">
              <a:spAutoFit/>
            </a:bodyPr>
            <a:lstStyle/>
            <a:p>
              <a:pPr defTabSz="762000" eaLnBrk="0" hangingPunct="0"/>
              <a:r>
                <a:rPr lang="en-US" sz="1600" b="0" dirty="0">
                  <a:solidFill>
                    <a:srgbClr val="FFFFFF"/>
                  </a:solidFill>
                  <a:effectLst/>
                  <a:latin typeface="Arial" charset="0"/>
                </a:rPr>
                <a:t> </a:t>
              </a:r>
              <a:r>
                <a:rPr lang="en-US" sz="1600" b="0" dirty="0" err="1">
                  <a:solidFill>
                    <a:srgbClr val="FFFFFF"/>
                  </a:solidFill>
                  <a:effectLst/>
                  <a:latin typeface="Arial" charset="0"/>
                </a:rPr>
                <a:t>Chainage</a:t>
              </a:r>
              <a:r>
                <a:rPr lang="en-US" sz="1600" b="0" dirty="0">
                  <a:solidFill>
                    <a:srgbClr val="FFFFFF"/>
                  </a:solidFill>
                  <a:effectLst/>
                  <a:latin typeface="Arial" charset="0"/>
                </a:rPr>
                <a:t> [m] :                 20.000                    28.000     32.000              40.000 </a:t>
              </a:r>
              <a:endParaRPr lang="en-US" sz="1600" b="0" i="1" dirty="0">
                <a:solidFill>
                  <a:srgbClr val="FFFFFF"/>
                </a:solidFill>
                <a:effectLst/>
                <a:latin typeface="Arial" charset="0"/>
              </a:endParaRPr>
            </a:p>
          </p:txBody>
        </p:sp>
        <p:sp>
          <p:nvSpPr>
            <p:cNvPr id="93196" name="Rectangle 12"/>
            <p:cNvSpPr>
              <a:spLocks noChangeArrowheads="1"/>
            </p:cNvSpPr>
            <p:nvPr/>
          </p:nvSpPr>
          <p:spPr bwMode="auto">
            <a:xfrm>
              <a:off x="4067944" y="4530453"/>
              <a:ext cx="4424232" cy="716597"/>
            </a:xfrm>
            <a:prstGeom prst="rect">
              <a:avLst/>
            </a:prstGeom>
            <a:noFill/>
            <a:ln w="9525">
              <a:noFill/>
              <a:miter lim="800000"/>
              <a:headEnd/>
              <a:tailEnd/>
            </a:ln>
          </p:spPr>
          <p:txBody>
            <a:bodyPr lIns="0" tIns="0" rIns="0" bIns="0">
              <a:spAutoFit/>
            </a:bodyPr>
            <a:lstStyle/>
            <a:p>
              <a:pPr defTabSz="762000" eaLnBrk="0" hangingPunct="0"/>
              <a:r>
                <a:rPr lang="en-US" sz="1600" b="0" dirty="0">
                  <a:solidFill>
                    <a:srgbClr val="FFFFFF"/>
                  </a:solidFill>
                  <a:effectLst/>
                  <a:latin typeface="Arial" charset="0"/>
                </a:rPr>
                <a:t>H-point with cross section from Database</a:t>
              </a:r>
            </a:p>
            <a:p>
              <a:pPr defTabSz="762000" eaLnBrk="0" hangingPunct="0"/>
              <a:r>
                <a:rPr lang="en-US" sz="1600" b="0" dirty="0">
                  <a:solidFill>
                    <a:srgbClr val="FFFFFF"/>
                  </a:solidFill>
                  <a:effectLst/>
                  <a:latin typeface="Arial" charset="0"/>
                </a:rPr>
                <a:t>H-point with interpolated Cross Section</a:t>
              </a:r>
            </a:p>
            <a:p>
              <a:pPr defTabSz="762000" eaLnBrk="0" hangingPunct="0"/>
              <a:r>
                <a:rPr lang="en-US" sz="1600" b="0" dirty="0">
                  <a:solidFill>
                    <a:srgbClr val="FFFFFF"/>
                  </a:solidFill>
                  <a:effectLst/>
                  <a:latin typeface="Arial" charset="0"/>
                </a:rPr>
                <a:t>Q-point</a:t>
              </a:r>
              <a:endParaRPr lang="en-US" sz="1600" b="0" i="1" dirty="0">
                <a:solidFill>
                  <a:srgbClr val="FFFFFF"/>
                </a:solidFill>
                <a:effectLst/>
                <a:latin typeface="Arial" charset="0"/>
              </a:endParaRPr>
            </a:p>
          </p:txBody>
        </p:sp>
        <p:sp>
          <p:nvSpPr>
            <p:cNvPr id="93198" name="AutoShape 14"/>
            <p:cNvSpPr>
              <a:spLocks noChangeArrowheads="1"/>
            </p:cNvSpPr>
            <p:nvPr/>
          </p:nvSpPr>
          <p:spPr bwMode="auto">
            <a:xfrm>
              <a:off x="5458977" y="251291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199" name="AutoShape 15"/>
            <p:cNvSpPr>
              <a:spLocks noChangeArrowheads="1"/>
            </p:cNvSpPr>
            <p:nvPr/>
          </p:nvSpPr>
          <p:spPr bwMode="auto">
            <a:xfrm>
              <a:off x="6358821" y="251291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0" name="AutoShape 16"/>
            <p:cNvSpPr>
              <a:spLocks noChangeArrowheads="1"/>
            </p:cNvSpPr>
            <p:nvPr/>
          </p:nvSpPr>
          <p:spPr bwMode="auto">
            <a:xfrm>
              <a:off x="7783573" y="251291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1" name="AutoShape 17"/>
            <p:cNvSpPr>
              <a:spLocks noChangeArrowheads="1"/>
            </p:cNvSpPr>
            <p:nvPr/>
          </p:nvSpPr>
          <p:spPr bwMode="auto">
            <a:xfrm>
              <a:off x="3734276" y="251291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2" name="AutoShape 18"/>
            <p:cNvSpPr>
              <a:spLocks noChangeArrowheads="1"/>
            </p:cNvSpPr>
            <p:nvPr/>
          </p:nvSpPr>
          <p:spPr bwMode="auto">
            <a:xfrm>
              <a:off x="3734276" y="4150851"/>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3" name="AutoShape 19"/>
            <p:cNvSpPr>
              <a:spLocks noChangeArrowheads="1"/>
            </p:cNvSpPr>
            <p:nvPr/>
          </p:nvSpPr>
          <p:spPr bwMode="auto">
            <a:xfrm>
              <a:off x="5458977" y="4150851"/>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4" name="AutoShape 20"/>
            <p:cNvSpPr>
              <a:spLocks noChangeArrowheads="1"/>
            </p:cNvSpPr>
            <p:nvPr/>
          </p:nvSpPr>
          <p:spPr bwMode="auto">
            <a:xfrm>
              <a:off x="6358821" y="4150851"/>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5" name="AutoShape 21"/>
            <p:cNvSpPr>
              <a:spLocks noChangeArrowheads="1"/>
            </p:cNvSpPr>
            <p:nvPr/>
          </p:nvSpPr>
          <p:spPr bwMode="auto">
            <a:xfrm>
              <a:off x="7783573" y="4150851"/>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6" name="AutoShape 22"/>
            <p:cNvSpPr>
              <a:spLocks noChangeArrowheads="1"/>
            </p:cNvSpPr>
            <p:nvPr/>
          </p:nvSpPr>
          <p:spPr bwMode="auto">
            <a:xfrm>
              <a:off x="3734276" y="3331882"/>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7" name="AutoShape 23"/>
            <p:cNvSpPr>
              <a:spLocks noChangeArrowheads="1"/>
            </p:cNvSpPr>
            <p:nvPr/>
          </p:nvSpPr>
          <p:spPr bwMode="auto">
            <a:xfrm>
              <a:off x="5458977" y="3331882"/>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8" name="AutoShape 24"/>
            <p:cNvSpPr>
              <a:spLocks noChangeArrowheads="1"/>
            </p:cNvSpPr>
            <p:nvPr/>
          </p:nvSpPr>
          <p:spPr bwMode="auto">
            <a:xfrm>
              <a:off x="6358821" y="3331882"/>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09" name="AutoShape 25"/>
            <p:cNvSpPr>
              <a:spLocks noChangeArrowheads="1"/>
            </p:cNvSpPr>
            <p:nvPr/>
          </p:nvSpPr>
          <p:spPr bwMode="auto">
            <a:xfrm>
              <a:off x="7783573" y="3331882"/>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10" name="AutoShape 26"/>
            <p:cNvSpPr>
              <a:spLocks noChangeArrowheads="1"/>
            </p:cNvSpPr>
            <p:nvPr/>
          </p:nvSpPr>
          <p:spPr bwMode="auto">
            <a:xfrm>
              <a:off x="3701946" y="4581128"/>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11" name="AutoShape 27"/>
            <p:cNvSpPr>
              <a:spLocks noChangeArrowheads="1"/>
            </p:cNvSpPr>
            <p:nvPr/>
          </p:nvSpPr>
          <p:spPr bwMode="auto">
            <a:xfrm>
              <a:off x="7033703" y="2512914"/>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2" name="AutoShape 28"/>
            <p:cNvSpPr>
              <a:spLocks noChangeArrowheads="1"/>
            </p:cNvSpPr>
            <p:nvPr/>
          </p:nvSpPr>
          <p:spPr bwMode="auto">
            <a:xfrm>
              <a:off x="4634120" y="2512914"/>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3" name="AutoShape 29"/>
            <p:cNvSpPr>
              <a:spLocks noChangeArrowheads="1"/>
            </p:cNvSpPr>
            <p:nvPr/>
          </p:nvSpPr>
          <p:spPr bwMode="auto">
            <a:xfrm>
              <a:off x="7258664" y="333188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4" name="AutoShape 30"/>
            <p:cNvSpPr>
              <a:spLocks noChangeArrowheads="1"/>
            </p:cNvSpPr>
            <p:nvPr/>
          </p:nvSpPr>
          <p:spPr bwMode="auto">
            <a:xfrm>
              <a:off x="6808742" y="333188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5" name="AutoShape 31"/>
            <p:cNvSpPr>
              <a:spLocks noChangeArrowheads="1"/>
            </p:cNvSpPr>
            <p:nvPr/>
          </p:nvSpPr>
          <p:spPr bwMode="auto">
            <a:xfrm>
              <a:off x="5908899" y="333188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6" name="AutoShape 32"/>
            <p:cNvSpPr>
              <a:spLocks noChangeArrowheads="1"/>
            </p:cNvSpPr>
            <p:nvPr/>
          </p:nvSpPr>
          <p:spPr bwMode="auto">
            <a:xfrm>
              <a:off x="4934068" y="333188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7" name="AutoShape 33"/>
            <p:cNvSpPr>
              <a:spLocks noChangeArrowheads="1"/>
            </p:cNvSpPr>
            <p:nvPr/>
          </p:nvSpPr>
          <p:spPr bwMode="auto">
            <a:xfrm>
              <a:off x="4334172" y="333188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8" name="AutoShape 34"/>
            <p:cNvSpPr>
              <a:spLocks noChangeArrowheads="1"/>
            </p:cNvSpPr>
            <p:nvPr/>
          </p:nvSpPr>
          <p:spPr bwMode="auto">
            <a:xfrm>
              <a:off x="3707904" y="4797152"/>
              <a:ext cx="149974" cy="148903"/>
            </a:xfrm>
            <a:prstGeom prst="flowChartConnector">
              <a:avLst/>
            </a:prstGeom>
            <a:solidFill>
              <a:srgbClr val="FFCC00"/>
            </a:solidFill>
            <a:ln w="12700">
              <a:solidFill>
                <a:schemeClr val="accent2"/>
              </a:solidFill>
              <a:round/>
              <a:headEnd type="none" w="sm" len="sm"/>
              <a:tailEnd type="none" w="sm" len="sm"/>
            </a:ln>
            <a:effectLst/>
          </p:spPr>
          <p:txBody>
            <a:bodyPr wrap="none" anchor="ctr"/>
            <a:lstStyle/>
            <a:p>
              <a:endParaRPr lang="da-DK"/>
            </a:p>
          </p:txBody>
        </p:sp>
        <p:sp>
          <p:nvSpPr>
            <p:cNvPr id="93219" name="AutoShape 35"/>
            <p:cNvSpPr>
              <a:spLocks noChangeArrowheads="1"/>
            </p:cNvSpPr>
            <p:nvPr/>
          </p:nvSpPr>
          <p:spPr bwMode="auto">
            <a:xfrm>
              <a:off x="7408638" y="2512914"/>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0" name="AutoShape 36"/>
            <p:cNvSpPr>
              <a:spLocks noChangeArrowheads="1"/>
            </p:cNvSpPr>
            <p:nvPr/>
          </p:nvSpPr>
          <p:spPr bwMode="auto">
            <a:xfrm>
              <a:off x="6733756" y="2512914"/>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1" name="AutoShape 37"/>
            <p:cNvSpPr>
              <a:spLocks noChangeArrowheads="1"/>
            </p:cNvSpPr>
            <p:nvPr/>
          </p:nvSpPr>
          <p:spPr bwMode="auto">
            <a:xfrm>
              <a:off x="5908899" y="2512914"/>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2" name="AutoShape 38"/>
            <p:cNvSpPr>
              <a:spLocks noChangeArrowheads="1"/>
            </p:cNvSpPr>
            <p:nvPr/>
          </p:nvSpPr>
          <p:spPr bwMode="auto">
            <a:xfrm>
              <a:off x="5084042" y="2512914"/>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3" name="AutoShape 39"/>
            <p:cNvSpPr>
              <a:spLocks noChangeArrowheads="1"/>
            </p:cNvSpPr>
            <p:nvPr/>
          </p:nvSpPr>
          <p:spPr bwMode="auto">
            <a:xfrm>
              <a:off x="4184198" y="2512914"/>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4" name="AutoShape 40"/>
            <p:cNvSpPr>
              <a:spLocks noChangeArrowheads="1"/>
            </p:cNvSpPr>
            <p:nvPr/>
          </p:nvSpPr>
          <p:spPr bwMode="auto">
            <a:xfrm>
              <a:off x="7483625"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5" name="AutoShape 41"/>
            <p:cNvSpPr>
              <a:spLocks noChangeArrowheads="1"/>
            </p:cNvSpPr>
            <p:nvPr/>
          </p:nvSpPr>
          <p:spPr bwMode="auto">
            <a:xfrm>
              <a:off x="7033703"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6" name="AutoShape 42"/>
            <p:cNvSpPr>
              <a:spLocks noChangeArrowheads="1"/>
            </p:cNvSpPr>
            <p:nvPr/>
          </p:nvSpPr>
          <p:spPr bwMode="auto">
            <a:xfrm>
              <a:off x="6583782"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7" name="AutoShape 43"/>
            <p:cNvSpPr>
              <a:spLocks noChangeArrowheads="1"/>
            </p:cNvSpPr>
            <p:nvPr/>
          </p:nvSpPr>
          <p:spPr bwMode="auto">
            <a:xfrm>
              <a:off x="6133860"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8" name="AutoShape 44"/>
            <p:cNvSpPr>
              <a:spLocks noChangeArrowheads="1"/>
            </p:cNvSpPr>
            <p:nvPr/>
          </p:nvSpPr>
          <p:spPr bwMode="auto">
            <a:xfrm>
              <a:off x="5683938"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29" name="AutoShape 45"/>
            <p:cNvSpPr>
              <a:spLocks noChangeArrowheads="1"/>
            </p:cNvSpPr>
            <p:nvPr/>
          </p:nvSpPr>
          <p:spPr bwMode="auto">
            <a:xfrm>
              <a:off x="5234016"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0" name="AutoShape 46"/>
            <p:cNvSpPr>
              <a:spLocks noChangeArrowheads="1"/>
            </p:cNvSpPr>
            <p:nvPr/>
          </p:nvSpPr>
          <p:spPr bwMode="auto">
            <a:xfrm>
              <a:off x="4634120"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1" name="AutoShape 47"/>
            <p:cNvSpPr>
              <a:spLocks noChangeArrowheads="1"/>
            </p:cNvSpPr>
            <p:nvPr/>
          </p:nvSpPr>
          <p:spPr bwMode="auto">
            <a:xfrm>
              <a:off x="4034224" y="3331882"/>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2" name="AutoShape 48"/>
            <p:cNvSpPr>
              <a:spLocks noChangeArrowheads="1"/>
            </p:cNvSpPr>
            <p:nvPr/>
          </p:nvSpPr>
          <p:spPr bwMode="auto">
            <a:xfrm>
              <a:off x="4634120" y="4150851"/>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3" name="AutoShape 49"/>
            <p:cNvSpPr>
              <a:spLocks noChangeArrowheads="1"/>
            </p:cNvSpPr>
            <p:nvPr/>
          </p:nvSpPr>
          <p:spPr bwMode="auto">
            <a:xfrm>
              <a:off x="5908899" y="4150851"/>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4" name="AutoShape 50"/>
            <p:cNvSpPr>
              <a:spLocks noChangeArrowheads="1"/>
            </p:cNvSpPr>
            <p:nvPr/>
          </p:nvSpPr>
          <p:spPr bwMode="auto">
            <a:xfrm>
              <a:off x="7033703" y="4150851"/>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5" name="AutoShape 51"/>
            <p:cNvSpPr>
              <a:spLocks noChangeArrowheads="1"/>
            </p:cNvSpPr>
            <p:nvPr/>
          </p:nvSpPr>
          <p:spPr bwMode="auto">
            <a:xfrm>
              <a:off x="3707904" y="5013176"/>
              <a:ext cx="149974" cy="148903"/>
            </a:xfrm>
            <a:prstGeom prst="flowChartConnector">
              <a:avLst/>
            </a:prstGeom>
            <a:solidFill>
              <a:schemeClr val="tx1"/>
            </a:solidFill>
            <a:ln w="12700">
              <a:solidFill>
                <a:schemeClr val="accent2"/>
              </a:solidFill>
              <a:round/>
              <a:headEnd type="none" w="sm" len="sm"/>
              <a:tailEnd type="none" w="sm" len="sm"/>
            </a:ln>
            <a:effectLst/>
          </p:spPr>
          <p:txBody>
            <a:bodyPr wrap="none" anchor="ctr"/>
            <a:lstStyle/>
            <a:p>
              <a:endParaRPr lang="da-DK"/>
            </a:p>
          </p:txBody>
        </p:sp>
        <p:sp>
          <p:nvSpPr>
            <p:cNvPr id="93236" name="AutoShape 52"/>
            <p:cNvSpPr>
              <a:spLocks noChangeArrowheads="1"/>
            </p:cNvSpPr>
            <p:nvPr/>
          </p:nvSpPr>
          <p:spPr bwMode="auto">
            <a:xfrm>
              <a:off x="3734276" y="190954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37" name="AutoShape 53"/>
            <p:cNvSpPr>
              <a:spLocks noChangeArrowheads="1"/>
            </p:cNvSpPr>
            <p:nvPr/>
          </p:nvSpPr>
          <p:spPr bwMode="auto">
            <a:xfrm>
              <a:off x="5458977" y="190954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38" name="AutoShape 54"/>
            <p:cNvSpPr>
              <a:spLocks noChangeArrowheads="1"/>
            </p:cNvSpPr>
            <p:nvPr/>
          </p:nvSpPr>
          <p:spPr bwMode="auto">
            <a:xfrm>
              <a:off x="6358821" y="190954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39" name="AutoShape 55"/>
            <p:cNvSpPr>
              <a:spLocks noChangeArrowheads="1"/>
            </p:cNvSpPr>
            <p:nvPr/>
          </p:nvSpPr>
          <p:spPr bwMode="auto">
            <a:xfrm>
              <a:off x="7783573" y="1909544"/>
              <a:ext cx="149974" cy="148903"/>
            </a:xfrm>
            <a:prstGeom prst="flowChartConnector">
              <a:avLst/>
            </a:prstGeom>
            <a:solidFill>
              <a:srgbClr val="FFFFFF"/>
            </a:solidFill>
            <a:ln w="12700">
              <a:solidFill>
                <a:schemeClr val="accent2"/>
              </a:solidFill>
              <a:round/>
              <a:headEnd type="none" w="sm" len="sm"/>
              <a:tailEnd type="none" w="sm" len="sm"/>
            </a:ln>
            <a:effectLst/>
          </p:spPr>
          <p:txBody>
            <a:bodyPr wrap="none" anchor="ctr"/>
            <a:lstStyle/>
            <a:p>
              <a:endParaRPr lang="da-DK"/>
            </a:p>
          </p:txBody>
        </p:sp>
        <p:sp>
          <p:nvSpPr>
            <p:cNvPr id="93240" name="Line 56"/>
            <p:cNvSpPr>
              <a:spLocks noChangeShapeType="1"/>
            </p:cNvSpPr>
            <p:nvPr/>
          </p:nvSpPr>
          <p:spPr bwMode="auto">
            <a:xfrm>
              <a:off x="3809263" y="2132899"/>
              <a:ext cx="1724701" cy="0"/>
            </a:xfrm>
            <a:prstGeom prst="line">
              <a:avLst/>
            </a:prstGeom>
            <a:noFill/>
            <a:ln w="19050">
              <a:solidFill>
                <a:schemeClr val="accent2"/>
              </a:solidFill>
              <a:round/>
              <a:headEnd type="triangle" w="med" len="med"/>
              <a:tailEnd type="triangle" w="med" len="med"/>
            </a:ln>
            <a:effectLst/>
          </p:spPr>
          <p:txBody>
            <a:bodyPr wrap="none" anchor="ctr"/>
            <a:lstStyle/>
            <a:p>
              <a:endParaRPr lang="da-DK"/>
            </a:p>
          </p:txBody>
        </p:sp>
        <p:sp>
          <p:nvSpPr>
            <p:cNvPr id="93241" name="Line 57"/>
            <p:cNvSpPr>
              <a:spLocks noChangeShapeType="1"/>
            </p:cNvSpPr>
            <p:nvPr/>
          </p:nvSpPr>
          <p:spPr bwMode="auto">
            <a:xfrm>
              <a:off x="5533964" y="2132899"/>
              <a:ext cx="899844" cy="0"/>
            </a:xfrm>
            <a:prstGeom prst="line">
              <a:avLst/>
            </a:prstGeom>
            <a:noFill/>
            <a:ln w="19050">
              <a:solidFill>
                <a:schemeClr val="accent2"/>
              </a:solidFill>
              <a:round/>
              <a:headEnd type="triangle" w="med" len="med"/>
              <a:tailEnd type="triangle" w="med" len="med"/>
            </a:ln>
            <a:effectLst/>
          </p:spPr>
          <p:txBody>
            <a:bodyPr wrap="none" anchor="ctr"/>
            <a:lstStyle/>
            <a:p>
              <a:endParaRPr lang="da-DK"/>
            </a:p>
          </p:txBody>
        </p:sp>
        <p:sp>
          <p:nvSpPr>
            <p:cNvPr id="93242" name="Line 58"/>
            <p:cNvSpPr>
              <a:spLocks noChangeShapeType="1"/>
            </p:cNvSpPr>
            <p:nvPr/>
          </p:nvSpPr>
          <p:spPr bwMode="auto">
            <a:xfrm>
              <a:off x="6433808" y="2132899"/>
              <a:ext cx="1424753" cy="0"/>
            </a:xfrm>
            <a:prstGeom prst="line">
              <a:avLst/>
            </a:prstGeom>
            <a:noFill/>
            <a:ln w="19050">
              <a:solidFill>
                <a:schemeClr val="accent2"/>
              </a:solidFill>
              <a:round/>
              <a:headEnd type="triangle" w="med" len="med"/>
              <a:tailEnd type="triangle" w="med" len="med"/>
            </a:ln>
            <a:effectLst/>
          </p:spPr>
          <p:txBody>
            <a:bodyPr wrap="none" anchor="ctr"/>
            <a:lstStyle/>
            <a:p>
              <a:endParaRPr lang="da-DK"/>
            </a:p>
          </p:txBody>
        </p:sp>
        <p:sp>
          <p:nvSpPr>
            <p:cNvPr id="93243" name="Text Box 59"/>
            <p:cNvSpPr txBox="1">
              <a:spLocks noChangeArrowheads="1"/>
            </p:cNvSpPr>
            <p:nvPr/>
          </p:nvSpPr>
          <p:spPr bwMode="auto">
            <a:xfrm>
              <a:off x="1259706" y="2410543"/>
              <a:ext cx="2324596" cy="328828"/>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0" smtClean="0">
                  <a:solidFill>
                    <a:srgbClr val="FFFFFF"/>
                  </a:solidFill>
                  <a:effectLst/>
                  <a:latin typeface="Arial"/>
                </a:rPr>
                <a:t>Maximum dx = 5.000 m</a:t>
              </a:r>
              <a:endParaRPr lang="en-GB" sz="1600" b="0">
                <a:solidFill>
                  <a:srgbClr val="FFFFFF"/>
                </a:solidFill>
                <a:effectLst/>
                <a:latin typeface="Arial"/>
              </a:endParaRPr>
            </a:p>
          </p:txBody>
        </p:sp>
        <p:sp>
          <p:nvSpPr>
            <p:cNvPr id="93244" name="Text Box 60"/>
            <p:cNvSpPr txBox="1">
              <a:spLocks noChangeArrowheads="1"/>
            </p:cNvSpPr>
            <p:nvPr/>
          </p:nvSpPr>
          <p:spPr bwMode="auto">
            <a:xfrm>
              <a:off x="1259706" y="3229511"/>
              <a:ext cx="2324596" cy="328828"/>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0" smtClean="0">
                  <a:solidFill>
                    <a:srgbClr val="FFFFFF"/>
                  </a:solidFill>
                  <a:effectLst/>
                  <a:latin typeface="Arial"/>
                </a:rPr>
                <a:t>Maximum dx = 3.000 m</a:t>
              </a:r>
              <a:endParaRPr lang="en-GB" sz="1600" b="0">
                <a:solidFill>
                  <a:srgbClr val="FFFFFF"/>
                </a:solidFill>
                <a:effectLst/>
                <a:latin typeface="Arial"/>
              </a:endParaRPr>
            </a:p>
          </p:txBody>
        </p:sp>
        <p:sp>
          <p:nvSpPr>
            <p:cNvPr id="93245" name="Text Box 61"/>
            <p:cNvSpPr txBox="1">
              <a:spLocks noChangeArrowheads="1"/>
            </p:cNvSpPr>
            <p:nvPr/>
          </p:nvSpPr>
          <p:spPr bwMode="auto">
            <a:xfrm>
              <a:off x="1259706" y="4048479"/>
              <a:ext cx="2324596" cy="328828"/>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0" smtClean="0">
                  <a:solidFill>
                    <a:srgbClr val="FFFFFF"/>
                  </a:solidFill>
                  <a:effectLst/>
                  <a:latin typeface="Arial"/>
                </a:rPr>
                <a:t>Maximum dx &gt; 8.000 m</a:t>
              </a:r>
              <a:endParaRPr lang="en-GB" sz="1600" b="0">
                <a:solidFill>
                  <a:srgbClr val="FFFFFF"/>
                </a:solidFill>
                <a:effectLst/>
                <a:latin typeface="Arial"/>
              </a:endParaRPr>
            </a:p>
          </p:txBody>
        </p:sp>
        <p:pic>
          <p:nvPicPr>
            <p:cNvPr id="93246" name="Picture 62" descr="horison"/>
            <p:cNvPicPr>
              <a:picLocks noChangeAspect="1" noChangeArrowheads="1"/>
            </p:cNvPicPr>
            <p:nvPr/>
          </p:nvPicPr>
          <p:blipFill>
            <a:blip r:embed="rId2"/>
            <a:srcRect/>
            <a:stretch>
              <a:fillRect/>
            </a:stretch>
          </p:blipFill>
          <p:spPr bwMode="auto">
            <a:xfrm>
              <a:off x="662559" y="4797152"/>
              <a:ext cx="2829321" cy="1185009"/>
            </a:xfrm>
            <a:prstGeom prst="rect">
              <a:avLst/>
            </a:prstGeom>
            <a:solidFill>
              <a:schemeClr val="bg2"/>
            </a:solidFill>
            <a:ln>
              <a:noFill/>
            </a:ln>
          </p:spPr>
        </p:pic>
        <p:pic>
          <p:nvPicPr>
            <p:cNvPr id="93247" name="Picture 63" descr="horisontal"/>
            <p:cNvPicPr>
              <a:picLocks noChangeAspect="1" noChangeArrowheads="1"/>
            </p:cNvPicPr>
            <p:nvPr/>
          </p:nvPicPr>
          <p:blipFill>
            <a:blip r:embed="rId3"/>
            <a:srcRect/>
            <a:stretch>
              <a:fillRect/>
            </a:stretch>
          </p:blipFill>
          <p:spPr bwMode="auto">
            <a:xfrm>
              <a:off x="5623532" y="5229200"/>
              <a:ext cx="2980916" cy="1239297"/>
            </a:xfrm>
            <a:prstGeom prst="rect">
              <a:avLst/>
            </a:prstGeom>
            <a:solidFill>
              <a:schemeClr val="bg2"/>
            </a:solidFill>
            <a:ln>
              <a:noFill/>
            </a:ln>
          </p:spPr>
        </p:pic>
        <p:sp>
          <p:nvSpPr>
            <p:cNvPr id="93248" name="Text Box 64"/>
            <p:cNvSpPr txBox="1">
              <a:spLocks noChangeArrowheads="1"/>
            </p:cNvSpPr>
            <p:nvPr/>
          </p:nvSpPr>
          <p:spPr bwMode="auto">
            <a:xfrm>
              <a:off x="1132915" y="5951138"/>
              <a:ext cx="2268356" cy="276999"/>
            </a:xfrm>
            <a:prstGeom prst="rect">
              <a:avLst/>
            </a:prstGeom>
            <a:noFill/>
            <a:ln w="9525" algn="ctr">
              <a:noFill/>
              <a:miter lim="800000"/>
              <a:headEnd/>
              <a:tailEnd/>
            </a:ln>
            <a:effectLst/>
          </p:spPr>
          <p:txBody>
            <a:bodyPr>
              <a:spAutoFit/>
            </a:bodyPr>
            <a:lstStyle/>
            <a:p>
              <a:pPr>
                <a:spcBef>
                  <a:spcPct val="50000"/>
                </a:spcBef>
              </a:pPr>
              <a:r>
                <a:rPr lang="en-GB" b="0" dirty="0" smtClean="0">
                  <a:solidFill>
                    <a:srgbClr val="FFFFFF"/>
                  </a:solidFill>
                  <a:effectLst/>
                  <a:latin typeface="Arial"/>
                </a:rPr>
                <a:t>Horizontal </a:t>
              </a:r>
              <a:r>
                <a:rPr lang="en-GB" b="0" dirty="0" smtClean="0">
                  <a:solidFill>
                    <a:srgbClr val="FFFFFF"/>
                  </a:solidFill>
                  <a:effectLst/>
                  <a:latin typeface="Arial"/>
                </a:rPr>
                <a:t>discretisation</a:t>
              </a:r>
              <a:endParaRPr lang="en-GB" b="0" dirty="0">
                <a:solidFill>
                  <a:srgbClr val="FFFFFF"/>
                </a:solidFill>
                <a:effectLst/>
                <a:latin typeface="Arial"/>
              </a:endParaRPr>
            </a:p>
          </p:txBody>
        </p:sp>
      </p:grpSp>
      <p:sp>
        <p:nvSpPr>
          <p:cNvPr id="93249" name="Text Box 65"/>
          <p:cNvSpPr txBox="1">
            <a:spLocks noChangeArrowheads="1"/>
          </p:cNvSpPr>
          <p:nvPr/>
        </p:nvSpPr>
        <p:spPr bwMode="auto">
          <a:xfrm>
            <a:off x="5971915" y="6426617"/>
            <a:ext cx="2268356" cy="276999"/>
          </a:xfrm>
          <a:prstGeom prst="rect">
            <a:avLst/>
          </a:prstGeom>
          <a:noFill/>
          <a:ln w="9525" algn="ctr">
            <a:noFill/>
            <a:miter lim="800000"/>
            <a:headEnd/>
            <a:tailEnd/>
          </a:ln>
          <a:effectLst/>
        </p:spPr>
        <p:txBody>
          <a:bodyPr>
            <a:spAutoFit/>
          </a:bodyPr>
          <a:lstStyle/>
          <a:p>
            <a:pPr>
              <a:spcBef>
                <a:spcPct val="50000"/>
              </a:spcBef>
            </a:pPr>
            <a:r>
              <a:rPr lang="en-GB" b="0" dirty="0" smtClean="0">
                <a:solidFill>
                  <a:srgbClr val="FFFFFF"/>
                </a:solidFill>
                <a:effectLst/>
                <a:latin typeface="Arial"/>
              </a:rPr>
              <a:t>Vertical discretisation</a:t>
            </a:r>
            <a:endParaRPr lang="en-GB" b="0" dirty="0">
              <a:solidFill>
                <a:srgbClr val="FFFFFF"/>
              </a:solidFill>
              <a:effectLst/>
              <a:latin typeface="Arial"/>
            </a:endParaRPr>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a-DK">
                <a:solidFill>
                  <a:srgbClr val="FFFFFF"/>
                </a:solidFill>
              </a:rPr>
              <a:t>NETWORK EDITOR</a:t>
            </a:r>
            <a:endParaRPr lang="en-US">
              <a:solidFill>
                <a:srgbClr val="FFFFFF"/>
              </a:solidFill>
            </a:endParaRPr>
          </a:p>
        </p:txBody>
      </p:sp>
      <p:sp>
        <p:nvSpPr>
          <p:cNvPr id="92163" name="Rectangle 3"/>
          <p:cNvSpPr>
            <a:spLocks noGrp="1" noChangeArrowheads="1"/>
          </p:cNvSpPr>
          <p:nvPr>
            <p:ph sz="quarter" idx="13"/>
          </p:nvPr>
        </p:nvSpPr>
        <p:spPr/>
        <p:txBody>
          <a:bodyPr/>
          <a:lstStyle/>
          <a:p>
            <a:pPr marL="0" indent="0">
              <a:buNone/>
            </a:pPr>
            <a:r>
              <a:rPr lang="da-DK" dirty="0">
                <a:solidFill>
                  <a:srgbClr val="FFFFFF"/>
                </a:solidFill>
              </a:rPr>
              <a:t>Setup of Channel Network</a:t>
            </a:r>
            <a:endParaRPr lang="en-US" dirty="0">
              <a:solidFill>
                <a:srgbClr val="FFFFFF"/>
              </a:solidFill>
            </a:endParaRPr>
          </a:p>
        </p:txBody>
      </p:sp>
      <p:sp>
        <p:nvSpPr>
          <p:cNvPr id="92165" name="AutoShape 5"/>
          <p:cNvSpPr>
            <a:spLocks noChangeArrowheads="1"/>
          </p:cNvSpPr>
          <p:nvPr/>
        </p:nvSpPr>
        <p:spPr bwMode="auto">
          <a:xfrm>
            <a:off x="1220788" y="1700213"/>
            <a:ext cx="6553200" cy="2895600"/>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lstStyle/>
          <a:p>
            <a:endParaRPr lang="da-DK"/>
          </a:p>
        </p:txBody>
      </p:sp>
      <p:sp>
        <p:nvSpPr>
          <p:cNvPr id="92166" name="Line 6"/>
          <p:cNvSpPr>
            <a:spLocks noChangeShapeType="1"/>
          </p:cNvSpPr>
          <p:nvPr/>
        </p:nvSpPr>
        <p:spPr bwMode="auto">
          <a:xfrm>
            <a:off x="2287588" y="2005013"/>
            <a:ext cx="1752600" cy="1295400"/>
          </a:xfrm>
          <a:prstGeom prst="line">
            <a:avLst/>
          </a:prstGeom>
          <a:noFill/>
          <a:ln w="38100">
            <a:solidFill>
              <a:schemeClr val="tx1"/>
            </a:solidFill>
            <a:round/>
            <a:headEnd type="oval" w="med" len="med"/>
            <a:tailEnd type="oval" w="med" len="med"/>
          </a:ln>
          <a:effectLst/>
        </p:spPr>
        <p:txBody>
          <a:bodyPr wrap="none" anchor="ctr"/>
          <a:lstStyle/>
          <a:p>
            <a:endParaRPr lang="da-DK"/>
          </a:p>
        </p:txBody>
      </p:sp>
      <p:sp>
        <p:nvSpPr>
          <p:cNvPr id="92167" name="Line 7"/>
          <p:cNvSpPr>
            <a:spLocks noChangeShapeType="1"/>
          </p:cNvSpPr>
          <p:nvPr/>
        </p:nvSpPr>
        <p:spPr bwMode="auto">
          <a:xfrm flipH="1">
            <a:off x="4192588" y="2005013"/>
            <a:ext cx="2590800" cy="1295400"/>
          </a:xfrm>
          <a:prstGeom prst="line">
            <a:avLst/>
          </a:prstGeom>
          <a:noFill/>
          <a:ln w="38100">
            <a:solidFill>
              <a:schemeClr val="tx1"/>
            </a:solidFill>
            <a:round/>
            <a:headEnd type="oval" w="med" len="med"/>
            <a:tailEnd type="oval" w="med" len="med"/>
          </a:ln>
          <a:effectLst/>
        </p:spPr>
        <p:txBody>
          <a:bodyPr wrap="none" anchor="ctr"/>
          <a:lstStyle/>
          <a:p>
            <a:endParaRPr lang="da-DK"/>
          </a:p>
        </p:txBody>
      </p:sp>
      <p:sp>
        <p:nvSpPr>
          <p:cNvPr id="92168" name="Line 8"/>
          <p:cNvSpPr>
            <a:spLocks noChangeShapeType="1"/>
          </p:cNvSpPr>
          <p:nvPr/>
        </p:nvSpPr>
        <p:spPr bwMode="auto">
          <a:xfrm flipH="1">
            <a:off x="3887788" y="3452813"/>
            <a:ext cx="228600" cy="914400"/>
          </a:xfrm>
          <a:prstGeom prst="line">
            <a:avLst/>
          </a:prstGeom>
          <a:noFill/>
          <a:ln w="38100">
            <a:solidFill>
              <a:schemeClr val="tx1"/>
            </a:solidFill>
            <a:round/>
            <a:headEnd type="oval" w="med" len="med"/>
            <a:tailEnd type="oval" w="med" len="med"/>
          </a:ln>
          <a:effectLst/>
        </p:spPr>
        <p:txBody>
          <a:bodyPr wrap="none" anchor="ctr"/>
          <a:lstStyle/>
          <a:p>
            <a:endParaRPr lang="da-DK"/>
          </a:p>
        </p:txBody>
      </p:sp>
      <p:sp>
        <p:nvSpPr>
          <p:cNvPr id="92169" name="Text Box 9"/>
          <p:cNvSpPr txBox="1">
            <a:spLocks noChangeArrowheads="1"/>
          </p:cNvSpPr>
          <p:nvPr/>
        </p:nvSpPr>
        <p:spPr bwMode="auto">
          <a:xfrm>
            <a:off x="1601788" y="19288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0.000</a:t>
            </a:r>
            <a:endParaRPr lang="en-GB" sz="1400">
              <a:solidFill>
                <a:srgbClr val="FFFFFF"/>
              </a:solidFill>
              <a:effectLst/>
              <a:latin typeface="Arial"/>
            </a:endParaRPr>
          </a:p>
        </p:txBody>
      </p:sp>
      <p:sp>
        <p:nvSpPr>
          <p:cNvPr id="92170" name="Text Box 10"/>
          <p:cNvSpPr txBox="1">
            <a:spLocks noChangeArrowheads="1"/>
          </p:cNvSpPr>
          <p:nvPr/>
        </p:nvSpPr>
        <p:spPr bwMode="auto">
          <a:xfrm>
            <a:off x="3278188" y="31480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10.400</a:t>
            </a:r>
            <a:endParaRPr lang="en-GB" sz="1400">
              <a:solidFill>
                <a:srgbClr val="FFFFFF"/>
              </a:solidFill>
              <a:effectLst/>
              <a:latin typeface="Arial"/>
            </a:endParaRPr>
          </a:p>
        </p:txBody>
      </p:sp>
      <p:sp>
        <p:nvSpPr>
          <p:cNvPr id="92171" name="Text Box 11"/>
          <p:cNvSpPr txBox="1">
            <a:spLocks noChangeArrowheads="1"/>
          </p:cNvSpPr>
          <p:nvPr/>
        </p:nvSpPr>
        <p:spPr bwMode="auto">
          <a:xfrm>
            <a:off x="4040188" y="34528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15.000</a:t>
            </a:r>
            <a:endParaRPr lang="en-GB" sz="1400">
              <a:solidFill>
                <a:srgbClr val="FFFFFF"/>
              </a:solidFill>
              <a:effectLst/>
              <a:latin typeface="Arial"/>
            </a:endParaRPr>
          </a:p>
        </p:txBody>
      </p:sp>
      <p:sp>
        <p:nvSpPr>
          <p:cNvPr id="92172" name="Text Box 12"/>
          <p:cNvSpPr txBox="1">
            <a:spLocks noChangeArrowheads="1"/>
          </p:cNvSpPr>
          <p:nvPr/>
        </p:nvSpPr>
        <p:spPr bwMode="auto">
          <a:xfrm>
            <a:off x="3887788" y="42910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25.000</a:t>
            </a:r>
            <a:endParaRPr lang="en-GB" sz="1400">
              <a:solidFill>
                <a:srgbClr val="FFFFFF"/>
              </a:solidFill>
              <a:effectLst/>
              <a:latin typeface="Arial"/>
            </a:endParaRPr>
          </a:p>
        </p:txBody>
      </p:sp>
      <p:sp>
        <p:nvSpPr>
          <p:cNvPr id="92173" name="Text Box 13"/>
          <p:cNvSpPr txBox="1">
            <a:spLocks noChangeArrowheads="1"/>
          </p:cNvSpPr>
          <p:nvPr/>
        </p:nvSpPr>
        <p:spPr bwMode="auto">
          <a:xfrm>
            <a:off x="4268788" y="31480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15.000</a:t>
            </a:r>
            <a:endParaRPr lang="en-GB" sz="1400">
              <a:solidFill>
                <a:srgbClr val="FFFFFF"/>
              </a:solidFill>
              <a:effectLst/>
              <a:latin typeface="Arial"/>
            </a:endParaRPr>
          </a:p>
        </p:txBody>
      </p:sp>
      <p:sp>
        <p:nvSpPr>
          <p:cNvPr id="92174" name="Text Box 14"/>
          <p:cNvSpPr txBox="1">
            <a:spLocks noChangeArrowheads="1"/>
          </p:cNvSpPr>
          <p:nvPr/>
        </p:nvSpPr>
        <p:spPr bwMode="auto">
          <a:xfrm>
            <a:off x="6630988" y="2005013"/>
            <a:ext cx="762000" cy="304800"/>
          </a:xfrm>
          <a:prstGeom prst="rect">
            <a:avLst/>
          </a:prstGeom>
          <a:noFill/>
          <a:ln w="12700">
            <a:noFill/>
            <a:miter lim="800000"/>
            <a:headEnd type="none" w="sm" len="sm"/>
            <a:tailEnd type="none" w="sm" len="sm"/>
          </a:ln>
          <a:effectLst/>
        </p:spPr>
        <p:txBody>
          <a:bodyPr>
            <a:spAutoFit/>
          </a:bodyPr>
          <a:lstStyle/>
          <a:p>
            <a:pPr algn="ctr" defTabSz="762000" eaLnBrk="0" hangingPunct="0">
              <a:spcBef>
                <a:spcPct val="50000"/>
              </a:spcBef>
            </a:pPr>
            <a:r>
              <a:rPr lang="en-GB" sz="1400" smtClean="0">
                <a:solidFill>
                  <a:srgbClr val="FFFFFF"/>
                </a:solidFill>
                <a:effectLst/>
                <a:latin typeface="Arial"/>
              </a:rPr>
              <a:t>3.000</a:t>
            </a:r>
            <a:endParaRPr lang="en-GB" sz="1400">
              <a:solidFill>
                <a:srgbClr val="FFFFFF"/>
              </a:solidFill>
              <a:effectLst/>
              <a:latin typeface="Arial"/>
            </a:endParaRPr>
          </a:p>
        </p:txBody>
      </p:sp>
      <p:sp>
        <p:nvSpPr>
          <p:cNvPr id="92175" name="Text Box 15"/>
          <p:cNvSpPr txBox="1">
            <a:spLocks noChangeArrowheads="1"/>
          </p:cNvSpPr>
          <p:nvPr/>
        </p:nvSpPr>
        <p:spPr bwMode="auto">
          <a:xfrm>
            <a:off x="2897188" y="1785938"/>
            <a:ext cx="1524000" cy="600075"/>
          </a:xfrm>
          <a:prstGeom prst="rect">
            <a:avLst/>
          </a:prstGeom>
          <a:solidFill>
            <a:schemeClr val="accent6"/>
          </a:solidFill>
          <a:ln w="19050">
            <a:solidFill>
              <a:schemeClr val="accent2"/>
            </a:solidFill>
            <a:miter lim="800000"/>
            <a:headEnd type="none" w="sm" len="sm"/>
            <a:tailEnd type="none" w="sm" len="sm"/>
          </a:ln>
          <a:effectLst/>
        </p:spPr>
        <p:txBody>
          <a:bodyPr>
            <a:spAutoFit/>
          </a:bodyPr>
          <a:lstStyle/>
          <a:p>
            <a:pPr defTabSz="762000" eaLnBrk="0" hangingPunct="0"/>
            <a:r>
              <a:rPr lang="en-GB" sz="1600" smtClean="0">
                <a:solidFill>
                  <a:srgbClr val="FFFFFF"/>
                </a:solidFill>
                <a:effectLst/>
                <a:latin typeface="Arial"/>
              </a:rPr>
              <a:t>River A</a:t>
            </a:r>
          </a:p>
          <a:p>
            <a:pPr defTabSz="762000" eaLnBrk="0" hangingPunct="0"/>
            <a:r>
              <a:rPr lang="en-GB" sz="1600" smtClean="0">
                <a:solidFill>
                  <a:srgbClr val="FFFFFF"/>
                </a:solidFill>
                <a:effectLst/>
                <a:latin typeface="Arial"/>
              </a:rPr>
              <a:t>0.000 - 10.400</a:t>
            </a:r>
            <a:endParaRPr lang="en-GB" sz="1600" b="0">
              <a:solidFill>
                <a:srgbClr val="FFFFFF"/>
              </a:solidFill>
              <a:effectLst/>
              <a:latin typeface="Arial"/>
            </a:endParaRPr>
          </a:p>
        </p:txBody>
      </p:sp>
      <p:sp>
        <p:nvSpPr>
          <p:cNvPr id="92176" name="Text Box 16"/>
          <p:cNvSpPr txBox="1">
            <a:spLocks noChangeArrowheads="1"/>
          </p:cNvSpPr>
          <p:nvPr/>
        </p:nvSpPr>
        <p:spPr bwMode="auto">
          <a:xfrm>
            <a:off x="2135188" y="3605213"/>
            <a:ext cx="1676400" cy="600075"/>
          </a:xfrm>
          <a:prstGeom prst="rect">
            <a:avLst/>
          </a:prstGeom>
          <a:solidFill>
            <a:schemeClr val="accent6"/>
          </a:solidFill>
          <a:ln w="19050">
            <a:solidFill>
              <a:schemeClr val="accent2"/>
            </a:solidFill>
            <a:miter lim="800000"/>
            <a:headEnd type="none" w="sm" len="sm"/>
            <a:tailEnd type="none" w="sm" len="sm"/>
          </a:ln>
          <a:effectLst/>
        </p:spPr>
        <p:txBody>
          <a:bodyPr>
            <a:spAutoFit/>
          </a:bodyPr>
          <a:lstStyle/>
          <a:p>
            <a:pPr defTabSz="762000" eaLnBrk="0" hangingPunct="0"/>
            <a:r>
              <a:rPr lang="en-GB" sz="1600" smtClean="0">
                <a:solidFill>
                  <a:srgbClr val="FFFFFF"/>
                </a:solidFill>
                <a:effectLst/>
                <a:latin typeface="Arial"/>
              </a:rPr>
              <a:t>River C</a:t>
            </a:r>
          </a:p>
          <a:p>
            <a:pPr defTabSz="762000" eaLnBrk="0" hangingPunct="0"/>
            <a:r>
              <a:rPr lang="en-GB" sz="1600" smtClean="0">
                <a:solidFill>
                  <a:srgbClr val="FFFFFF"/>
                </a:solidFill>
                <a:effectLst/>
                <a:latin typeface="Arial"/>
              </a:rPr>
              <a:t>15.000 - 25.000</a:t>
            </a:r>
            <a:endParaRPr lang="en-GB" sz="1600" b="0">
              <a:solidFill>
                <a:srgbClr val="FFFFFF"/>
              </a:solidFill>
              <a:effectLst/>
              <a:latin typeface="Arial"/>
            </a:endParaRPr>
          </a:p>
        </p:txBody>
      </p:sp>
      <p:sp>
        <p:nvSpPr>
          <p:cNvPr id="92177" name="Text Box 17"/>
          <p:cNvSpPr txBox="1">
            <a:spLocks noChangeArrowheads="1"/>
          </p:cNvSpPr>
          <p:nvPr/>
        </p:nvSpPr>
        <p:spPr bwMode="auto">
          <a:xfrm>
            <a:off x="5868988" y="2538413"/>
            <a:ext cx="1524000" cy="600075"/>
          </a:xfrm>
          <a:prstGeom prst="rect">
            <a:avLst/>
          </a:prstGeom>
          <a:solidFill>
            <a:schemeClr val="accent6"/>
          </a:solidFill>
          <a:ln w="19050">
            <a:solidFill>
              <a:schemeClr val="accent2"/>
            </a:solidFill>
            <a:miter lim="800000"/>
            <a:headEnd type="none" w="sm" len="sm"/>
            <a:tailEnd type="none" w="sm" len="sm"/>
          </a:ln>
          <a:effectLst/>
        </p:spPr>
        <p:txBody>
          <a:bodyPr>
            <a:spAutoFit/>
          </a:bodyPr>
          <a:lstStyle/>
          <a:p>
            <a:pPr defTabSz="762000" eaLnBrk="0" hangingPunct="0"/>
            <a:r>
              <a:rPr lang="en-GB" sz="1600" smtClean="0">
                <a:solidFill>
                  <a:srgbClr val="FFFFFF"/>
                </a:solidFill>
                <a:effectLst/>
                <a:latin typeface="Arial"/>
              </a:rPr>
              <a:t>River B</a:t>
            </a:r>
          </a:p>
          <a:p>
            <a:pPr defTabSz="762000" eaLnBrk="0" hangingPunct="0"/>
            <a:r>
              <a:rPr lang="en-GB" sz="1600" smtClean="0">
                <a:solidFill>
                  <a:srgbClr val="FFFFFF"/>
                </a:solidFill>
                <a:effectLst/>
                <a:latin typeface="Arial"/>
              </a:rPr>
              <a:t>3.000 - 15.000</a:t>
            </a:r>
            <a:endParaRPr lang="en-GB" sz="1600" b="0">
              <a:solidFill>
                <a:srgbClr val="FFFFFF"/>
              </a:solidFill>
              <a:effectLst/>
              <a:latin typeface="Arial"/>
            </a:endParaRPr>
          </a:p>
        </p:txBody>
      </p:sp>
      <p:sp>
        <p:nvSpPr>
          <p:cNvPr id="92178" name="Text Box 18"/>
          <p:cNvSpPr txBox="1">
            <a:spLocks noChangeArrowheads="1"/>
          </p:cNvSpPr>
          <p:nvPr/>
        </p:nvSpPr>
        <p:spPr bwMode="auto">
          <a:xfrm>
            <a:off x="687388" y="4964113"/>
            <a:ext cx="8305800" cy="587375"/>
          </a:xfrm>
          <a:prstGeom prst="rect">
            <a:avLst/>
          </a:prstGeom>
          <a:noFill/>
          <a:ln w="12700">
            <a:noFill/>
            <a:miter lim="800000"/>
            <a:headEnd type="none" w="sm" len="sm"/>
            <a:tailEnd type="none" w="sm" len="sm"/>
          </a:ln>
          <a:effectLst/>
        </p:spPr>
        <p:txBody>
          <a:bodyPr>
            <a:spAutoFit/>
          </a:bodyPr>
          <a:lstStyle/>
          <a:p>
            <a:pPr defTabSz="762000" eaLnBrk="0" hangingPunct="0">
              <a:lnSpc>
                <a:spcPct val="90000"/>
              </a:lnSpc>
            </a:pPr>
            <a:r>
              <a:rPr lang="en-GB" sz="1800" b="0" i="1" dirty="0" smtClean="0">
                <a:solidFill>
                  <a:srgbClr val="FFFFFF"/>
                </a:solidFill>
                <a:effectLst/>
                <a:latin typeface="Arial"/>
              </a:rPr>
              <a:t>Name		Upstream	Downstream	  Upstream	  Downstream</a:t>
            </a:r>
          </a:p>
          <a:p>
            <a:pPr defTabSz="762000" eaLnBrk="0" hangingPunct="0">
              <a:lnSpc>
                <a:spcPct val="90000"/>
              </a:lnSpc>
            </a:pPr>
            <a:r>
              <a:rPr lang="en-GB" sz="1800" b="0" i="1" dirty="0" smtClean="0">
                <a:solidFill>
                  <a:srgbClr val="FFFFFF"/>
                </a:solidFill>
                <a:effectLst/>
                <a:latin typeface="Arial"/>
              </a:rPr>
              <a:t>		    End		        End	  Connection	  Connection</a:t>
            </a:r>
            <a:endParaRPr lang="en-GB" sz="1800" i="1" dirty="0">
              <a:solidFill>
                <a:srgbClr val="FFFFFF"/>
              </a:solidFill>
              <a:effectLst/>
              <a:latin typeface="Arial"/>
            </a:endParaRPr>
          </a:p>
        </p:txBody>
      </p:sp>
      <p:sp>
        <p:nvSpPr>
          <p:cNvPr id="92179" name="Text Box 19"/>
          <p:cNvSpPr txBox="1">
            <a:spLocks noChangeArrowheads="1"/>
          </p:cNvSpPr>
          <p:nvPr/>
        </p:nvSpPr>
        <p:spPr bwMode="auto">
          <a:xfrm>
            <a:off x="687388" y="5573713"/>
            <a:ext cx="8229600" cy="754062"/>
          </a:xfrm>
          <a:prstGeom prst="rect">
            <a:avLst/>
          </a:prstGeom>
          <a:noFill/>
          <a:ln w="12700">
            <a:noFill/>
            <a:miter lim="800000"/>
            <a:headEnd type="none" w="sm" len="sm"/>
            <a:tailEnd type="none" w="sm" len="sm"/>
          </a:ln>
          <a:effectLst/>
        </p:spPr>
        <p:txBody>
          <a:bodyPr>
            <a:spAutoFit/>
          </a:bodyPr>
          <a:lstStyle/>
          <a:p>
            <a:pPr defTabSz="762000" eaLnBrk="0" hangingPunct="0">
              <a:lnSpc>
                <a:spcPct val="90000"/>
              </a:lnSpc>
            </a:pPr>
            <a:r>
              <a:rPr lang="en-GB" sz="1600" b="0" dirty="0" smtClean="0">
                <a:solidFill>
                  <a:srgbClr val="FFFFFF"/>
                </a:solidFill>
                <a:effectLst/>
                <a:latin typeface="Arial"/>
              </a:rPr>
              <a:t>River A		     0.000	         10.400	           -		   River C 15.000</a:t>
            </a:r>
          </a:p>
          <a:p>
            <a:pPr defTabSz="762000" eaLnBrk="0" hangingPunct="0">
              <a:lnSpc>
                <a:spcPct val="90000"/>
              </a:lnSpc>
            </a:pPr>
            <a:r>
              <a:rPr lang="en-GB" sz="1600" b="0" dirty="0" smtClean="0">
                <a:solidFill>
                  <a:srgbClr val="FFFFFF"/>
                </a:solidFill>
                <a:effectLst/>
                <a:latin typeface="Arial"/>
              </a:rPr>
              <a:t>River B		     3.000	         15.000	           -		   River C 15.000</a:t>
            </a:r>
          </a:p>
          <a:p>
            <a:pPr defTabSz="762000" eaLnBrk="0" hangingPunct="0">
              <a:lnSpc>
                <a:spcPct val="90000"/>
              </a:lnSpc>
            </a:pPr>
            <a:r>
              <a:rPr lang="en-GB" sz="1600" b="0" dirty="0" smtClean="0">
                <a:solidFill>
                  <a:srgbClr val="FFFFFF"/>
                </a:solidFill>
                <a:effectLst/>
                <a:latin typeface="Arial"/>
              </a:rPr>
              <a:t>River C		   15.000	         25.000	   River B 15.000	             -</a:t>
            </a:r>
            <a:endParaRPr lang="en-GB" sz="1600" b="0" dirty="0">
              <a:solidFill>
                <a:srgbClr val="FFFFFF"/>
              </a:solidFill>
              <a:effectLst/>
              <a:latin typeface="Arial"/>
            </a:endParaRPr>
          </a:p>
        </p:txBody>
      </p:sp>
      <p:sp>
        <p:nvSpPr>
          <p:cNvPr id="92180" name="Line 20"/>
          <p:cNvSpPr>
            <a:spLocks noChangeShapeType="1"/>
          </p:cNvSpPr>
          <p:nvPr/>
        </p:nvSpPr>
        <p:spPr bwMode="auto">
          <a:xfrm>
            <a:off x="611188" y="4964113"/>
            <a:ext cx="7924800" cy="0"/>
          </a:xfrm>
          <a:prstGeom prst="line">
            <a:avLst/>
          </a:prstGeom>
          <a:noFill/>
          <a:ln w="38100">
            <a:solidFill>
              <a:schemeClr val="bg1"/>
            </a:solidFill>
            <a:round/>
            <a:headEnd type="none" w="sm" len="sm"/>
            <a:tailEnd type="none" w="sm" len="sm"/>
          </a:ln>
          <a:effectLst/>
        </p:spPr>
        <p:txBody>
          <a:bodyPr wrap="none" anchor="ctr"/>
          <a:lstStyle/>
          <a:p>
            <a:endParaRPr lang="da-DK"/>
          </a:p>
        </p:txBody>
      </p:sp>
      <p:sp>
        <p:nvSpPr>
          <p:cNvPr id="92181" name="Line 21"/>
          <p:cNvSpPr>
            <a:spLocks noChangeShapeType="1"/>
          </p:cNvSpPr>
          <p:nvPr/>
        </p:nvSpPr>
        <p:spPr bwMode="auto">
          <a:xfrm>
            <a:off x="611188" y="6335713"/>
            <a:ext cx="7924800" cy="0"/>
          </a:xfrm>
          <a:prstGeom prst="line">
            <a:avLst/>
          </a:prstGeom>
          <a:noFill/>
          <a:ln w="38100">
            <a:solidFill>
              <a:schemeClr val="bg1"/>
            </a:solidFill>
            <a:round/>
            <a:headEnd type="none" w="sm" len="sm"/>
            <a:tailEnd type="none" w="sm" len="sm"/>
          </a:ln>
          <a:effectLst/>
        </p:spPr>
        <p:txBody>
          <a:bodyPr wrap="none" anchor="ctr"/>
          <a:lstStyle/>
          <a:p>
            <a:endParaRPr lang="da-DK"/>
          </a:p>
        </p:txBody>
      </p:sp>
      <p:sp>
        <p:nvSpPr>
          <p:cNvPr id="92182" name="Line 22"/>
          <p:cNvSpPr>
            <a:spLocks noChangeShapeType="1"/>
          </p:cNvSpPr>
          <p:nvPr/>
        </p:nvSpPr>
        <p:spPr bwMode="auto">
          <a:xfrm>
            <a:off x="611188" y="5573713"/>
            <a:ext cx="7924800" cy="0"/>
          </a:xfrm>
          <a:prstGeom prst="line">
            <a:avLst/>
          </a:prstGeom>
          <a:noFill/>
          <a:ln w="38100" cap="rnd">
            <a:solidFill>
              <a:schemeClr val="bg1"/>
            </a:solidFill>
            <a:prstDash val="sysDot"/>
            <a:round/>
            <a:headEnd type="none" w="sm" len="sm"/>
            <a:tailEnd type="none" w="sm" len="sm"/>
          </a:ln>
          <a:effectLst/>
        </p:spPr>
        <p:txBody>
          <a:bodyPr wrap="none" anchor="ctr"/>
          <a:lstStyle/>
          <a:p>
            <a:endParaRPr lang="da-DK"/>
          </a:p>
        </p:txBody>
      </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214282" y="3717032"/>
            <a:ext cx="2257425" cy="1323439"/>
          </a:xfrm>
          <a:prstGeom prst="rect">
            <a:avLst/>
          </a:prstGeom>
          <a:noFill/>
          <a:ln w="9525">
            <a:noFill/>
            <a:miter lim="800000"/>
            <a:headEnd/>
            <a:tailEnd/>
          </a:ln>
          <a:effectLst/>
        </p:spPr>
        <p:txBody>
          <a:bodyPr>
            <a:spAutoFit/>
          </a:bodyPr>
          <a:lstStyle/>
          <a:p>
            <a:r>
              <a:rPr lang="en-GB" sz="1600" b="0" dirty="0" smtClean="0">
                <a:solidFill>
                  <a:srgbClr val="FFFFFF"/>
                </a:solidFill>
                <a:effectLst/>
                <a:latin typeface="Arial"/>
              </a:rPr>
              <a:t>The Weirs Page Contains a List of All Weirs in the Model and Options to Define Them </a:t>
            </a:r>
            <a:endParaRPr lang="en-GB" sz="1600" b="0" dirty="0">
              <a:solidFill>
                <a:srgbClr val="FFFFFF"/>
              </a:solidFill>
              <a:effectLst/>
              <a:latin typeface="Arial"/>
            </a:endParaRPr>
          </a:p>
        </p:txBody>
      </p:sp>
      <p:pic>
        <p:nvPicPr>
          <p:cNvPr id="86021" name="Picture 5"/>
          <p:cNvPicPr>
            <a:picLocks noChangeAspect="1" noChangeArrowheads="1"/>
          </p:cNvPicPr>
          <p:nvPr/>
        </p:nvPicPr>
        <p:blipFill>
          <a:blip r:embed="rId2"/>
          <a:srcRect l="7390" t="11320" r="5913" b="8368"/>
          <a:stretch>
            <a:fillRect/>
          </a:stretch>
        </p:blipFill>
        <p:spPr bwMode="auto">
          <a:xfrm>
            <a:off x="2339752" y="2006749"/>
            <a:ext cx="6592887" cy="4584700"/>
          </a:xfrm>
          <a:prstGeom prst="rect">
            <a:avLst/>
          </a:prstGeom>
          <a:noFill/>
          <a:ln w="28575">
            <a:noFill/>
            <a:miter lim="800000"/>
            <a:headEnd/>
            <a:tailEnd/>
          </a:ln>
          <a:effectLst/>
        </p:spPr>
      </p:pic>
      <p:sp>
        <p:nvSpPr>
          <p:cNvPr id="86022" name="Rectangle 6"/>
          <p:cNvSpPr>
            <a:spLocks noChangeArrowheads="1"/>
          </p:cNvSpPr>
          <p:nvPr/>
        </p:nvSpPr>
        <p:spPr bwMode="auto">
          <a:xfrm>
            <a:off x="8237314" y="3097361"/>
            <a:ext cx="477838" cy="263525"/>
          </a:xfrm>
          <a:prstGeom prst="rect">
            <a:avLst/>
          </a:prstGeom>
          <a:noFill/>
          <a:ln w="38100">
            <a:solidFill>
              <a:schemeClr val="accent2"/>
            </a:solidFill>
            <a:miter lim="800000"/>
            <a:headEnd/>
            <a:tailEnd/>
          </a:ln>
          <a:effectLst/>
        </p:spPr>
        <p:txBody>
          <a:bodyPr wrap="none" anchor="ctr"/>
          <a:lstStyle/>
          <a:p>
            <a:endParaRPr lang="da-DK"/>
          </a:p>
        </p:txBody>
      </p:sp>
      <p:sp>
        <p:nvSpPr>
          <p:cNvPr id="86023" name="Rectangle 7"/>
          <p:cNvSpPr>
            <a:spLocks noChangeArrowheads="1"/>
          </p:cNvSpPr>
          <p:nvPr/>
        </p:nvSpPr>
        <p:spPr bwMode="auto">
          <a:xfrm>
            <a:off x="6804248" y="1124744"/>
            <a:ext cx="2016898" cy="738664"/>
          </a:xfrm>
          <a:prstGeom prst="rect">
            <a:avLst/>
          </a:prstGeom>
          <a:noFill/>
          <a:ln w="9525">
            <a:noFill/>
            <a:miter lim="800000"/>
            <a:headEnd/>
            <a:tailEnd/>
          </a:ln>
          <a:effectLst/>
        </p:spPr>
        <p:txBody>
          <a:bodyPr wrap="none">
            <a:spAutoFit/>
          </a:bodyPr>
          <a:lstStyle/>
          <a:p>
            <a:pPr algn="r"/>
            <a:r>
              <a:rPr lang="en-GB" sz="1400" b="0" dirty="0">
                <a:solidFill>
                  <a:srgbClr val="FFFFFF"/>
                </a:solidFill>
                <a:effectLst/>
                <a:latin typeface="Arial" charset="0"/>
              </a:rPr>
              <a:t>Plot the Position</a:t>
            </a:r>
          </a:p>
          <a:p>
            <a:pPr algn="r"/>
            <a:r>
              <a:rPr lang="en-GB" sz="1400" b="0" dirty="0">
                <a:solidFill>
                  <a:srgbClr val="FFFFFF"/>
                </a:solidFill>
                <a:effectLst/>
                <a:latin typeface="Arial" charset="0"/>
              </a:rPr>
              <a:t>Relative to U/S &amp; D/S </a:t>
            </a:r>
          </a:p>
          <a:p>
            <a:pPr algn="r"/>
            <a:r>
              <a:rPr lang="en-GB" sz="1400" b="0" dirty="0">
                <a:solidFill>
                  <a:srgbClr val="FFFFFF"/>
                </a:solidFill>
                <a:effectLst/>
                <a:latin typeface="Arial" charset="0"/>
              </a:rPr>
              <a:t>Cross-Sections</a:t>
            </a:r>
            <a:endParaRPr lang="en-US" sz="1400" b="0" dirty="0">
              <a:solidFill>
                <a:srgbClr val="FFFFFF"/>
              </a:solidFill>
              <a:effectLst/>
              <a:latin typeface="Arial" charset="0"/>
            </a:endParaRPr>
          </a:p>
        </p:txBody>
      </p:sp>
      <p:sp>
        <p:nvSpPr>
          <p:cNvPr id="86024" name="Rectangle 8"/>
          <p:cNvSpPr>
            <a:spLocks noChangeArrowheads="1"/>
          </p:cNvSpPr>
          <p:nvPr/>
        </p:nvSpPr>
        <p:spPr bwMode="auto">
          <a:xfrm>
            <a:off x="7395939" y="3541861"/>
            <a:ext cx="1292225" cy="220663"/>
          </a:xfrm>
          <a:prstGeom prst="rect">
            <a:avLst/>
          </a:prstGeom>
          <a:noFill/>
          <a:ln w="38100">
            <a:solidFill>
              <a:schemeClr val="accent2"/>
            </a:solidFill>
            <a:miter lim="800000"/>
            <a:headEnd/>
            <a:tailEnd/>
          </a:ln>
          <a:effectLst/>
        </p:spPr>
        <p:txBody>
          <a:bodyPr wrap="none" anchor="ctr"/>
          <a:lstStyle/>
          <a:p>
            <a:endParaRPr lang="da-DK"/>
          </a:p>
        </p:txBody>
      </p:sp>
      <p:sp>
        <p:nvSpPr>
          <p:cNvPr id="86025" name="Freeform 9"/>
          <p:cNvSpPr>
            <a:spLocks/>
          </p:cNvSpPr>
          <p:nvPr/>
        </p:nvSpPr>
        <p:spPr bwMode="auto">
          <a:xfrm>
            <a:off x="8481789" y="1844824"/>
            <a:ext cx="42863" cy="1220787"/>
          </a:xfrm>
          <a:custGeom>
            <a:avLst/>
            <a:gdLst/>
            <a:ahLst/>
            <a:cxnLst>
              <a:cxn ang="0">
                <a:pos x="0" y="913"/>
              </a:cxn>
              <a:cxn ang="0">
                <a:pos x="0" y="0"/>
              </a:cxn>
            </a:cxnLst>
            <a:rect l="0" t="0" r="r" b="b"/>
            <a:pathLst>
              <a:path w="1" h="913">
                <a:moveTo>
                  <a:pt x="0" y="913"/>
                </a:moveTo>
                <a:lnTo>
                  <a:pt x="0" y="0"/>
                </a:lnTo>
              </a:path>
            </a:pathLst>
          </a:custGeom>
          <a:noFill/>
          <a:ln w="28575">
            <a:solidFill>
              <a:schemeClr val="accent2"/>
            </a:solidFill>
            <a:round/>
            <a:headEnd type="none" w="med" len="med"/>
            <a:tailEnd type="triangle" w="med" len="med"/>
          </a:ln>
          <a:effectLst/>
        </p:spPr>
        <p:txBody>
          <a:bodyPr/>
          <a:lstStyle/>
          <a:p>
            <a:endParaRPr lang="da-DK"/>
          </a:p>
        </p:txBody>
      </p:sp>
      <p:sp>
        <p:nvSpPr>
          <p:cNvPr id="86026" name="Freeform 10"/>
          <p:cNvSpPr>
            <a:spLocks/>
          </p:cNvSpPr>
          <p:nvPr/>
        </p:nvSpPr>
        <p:spPr bwMode="auto">
          <a:xfrm flipV="1">
            <a:off x="8026177" y="3760936"/>
            <a:ext cx="57150" cy="2035175"/>
          </a:xfrm>
          <a:custGeom>
            <a:avLst/>
            <a:gdLst/>
            <a:ahLst/>
            <a:cxnLst>
              <a:cxn ang="0">
                <a:pos x="0" y="913"/>
              </a:cxn>
              <a:cxn ang="0">
                <a:pos x="0" y="0"/>
              </a:cxn>
            </a:cxnLst>
            <a:rect l="0" t="0" r="r" b="b"/>
            <a:pathLst>
              <a:path w="1" h="913">
                <a:moveTo>
                  <a:pt x="0" y="913"/>
                </a:moveTo>
                <a:lnTo>
                  <a:pt x="0" y="0"/>
                </a:lnTo>
              </a:path>
            </a:pathLst>
          </a:custGeom>
          <a:noFill/>
          <a:ln w="28575">
            <a:solidFill>
              <a:schemeClr val="accent2"/>
            </a:solidFill>
            <a:round/>
            <a:headEnd type="none" w="med" len="med"/>
            <a:tailEnd type="triangle" w="med" len="med"/>
          </a:ln>
          <a:effectLst/>
        </p:spPr>
        <p:txBody>
          <a:bodyPr/>
          <a:lstStyle/>
          <a:p>
            <a:endParaRPr lang="da-DK"/>
          </a:p>
        </p:txBody>
      </p:sp>
      <p:sp>
        <p:nvSpPr>
          <p:cNvPr id="86027" name="Rectangle 11"/>
          <p:cNvSpPr>
            <a:spLocks noChangeArrowheads="1"/>
          </p:cNvSpPr>
          <p:nvPr/>
        </p:nvSpPr>
        <p:spPr bwMode="auto">
          <a:xfrm>
            <a:off x="4232052" y="5745311"/>
            <a:ext cx="4438650" cy="304800"/>
          </a:xfrm>
          <a:prstGeom prst="rect">
            <a:avLst/>
          </a:prstGeom>
          <a:noFill/>
          <a:ln w="9525">
            <a:noFill/>
            <a:miter lim="800000"/>
            <a:headEnd/>
            <a:tailEnd/>
          </a:ln>
          <a:effectLst/>
        </p:spPr>
        <p:txBody>
          <a:bodyPr wrap="none">
            <a:spAutoFit/>
          </a:bodyPr>
          <a:lstStyle/>
          <a:p>
            <a:r>
              <a:rPr lang="en-GB" sz="1400">
                <a:solidFill>
                  <a:srgbClr val="FFFFFF"/>
                </a:solidFill>
                <a:effectLst/>
                <a:latin typeface="Arial" charset="0"/>
              </a:rPr>
              <a:t>Q/h Relations must be Calculated Prior to Runtime</a:t>
            </a:r>
            <a:endParaRPr lang="en-US" sz="1400">
              <a:solidFill>
                <a:srgbClr val="FFFFFF"/>
              </a:solidFill>
              <a:effectLst/>
              <a:latin typeface="Arial" charset="0"/>
            </a:endParaRPr>
          </a:p>
        </p:txBody>
      </p:sp>
      <p:sp>
        <p:nvSpPr>
          <p:cNvPr id="86028" name="Rectangle 12"/>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Structures Page (Weirs)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srcRect l="7390" t="11320" r="5913" b="8368"/>
          <a:stretch>
            <a:fillRect/>
          </a:stretch>
        </p:blipFill>
        <p:spPr bwMode="auto">
          <a:xfrm>
            <a:off x="2339752" y="2064470"/>
            <a:ext cx="6592887" cy="4584700"/>
          </a:xfrm>
          <a:prstGeom prst="rect">
            <a:avLst/>
          </a:prstGeom>
          <a:noFill/>
          <a:ln w="9525">
            <a:noFill/>
            <a:miter lim="800000"/>
            <a:headEnd/>
            <a:tailEnd/>
          </a:ln>
          <a:effectLst/>
        </p:spPr>
      </p:pic>
      <p:sp>
        <p:nvSpPr>
          <p:cNvPr id="87045" name="Text Box 5"/>
          <p:cNvSpPr txBox="1">
            <a:spLocks noChangeArrowheads="1"/>
          </p:cNvSpPr>
          <p:nvPr/>
        </p:nvSpPr>
        <p:spPr bwMode="auto">
          <a:xfrm>
            <a:off x="214282" y="3717032"/>
            <a:ext cx="2257425" cy="1323439"/>
          </a:xfrm>
          <a:prstGeom prst="rect">
            <a:avLst/>
          </a:prstGeom>
          <a:noFill/>
          <a:ln w="9525">
            <a:noFill/>
            <a:miter lim="800000"/>
            <a:headEnd/>
            <a:tailEnd/>
          </a:ln>
          <a:effectLst/>
        </p:spPr>
        <p:txBody>
          <a:bodyPr>
            <a:spAutoFit/>
          </a:bodyPr>
          <a:lstStyle/>
          <a:p>
            <a:r>
              <a:rPr lang="en-GB" sz="1600" b="0" smtClean="0">
                <a:solidFill>
                  <a:srgbClr val="FFFFFF"/>
                </a:solidFill>
                <a:effectLst/>
                <a:latin typeface="Arial"/>
              </a:rPr>
              <a:t>The Culverts Page Contains a List of All Culverts in the Model and Options to Define Them </a:t>
            </a:r>
            <a:endParaRPr lang="en-GB" sz="1600" b="0" dirty="0">
              <a:solidFill>
                <a:srgbClr val="FFFFFF"/>
              </a:solidFill>
              <a:effectLst/>
              <a:latin typeface="Arial"/>
            </a:endParaRPr>
          </a:p>
        </p:txBody>
      </p:sp>
      <p:sp>
        <p:nvSpPr>
          <p:cNvPr id="87046" name="Rectangle 6"/>
          <p:cNvSpPr>
            <a:spLocks noChangeArrowheads="1"/>
          </p:cNvSpPr>
          <p:nvPr/>
        </p:nvSpPr>
        <p:spPr bwMode="auto">
          <a:xfrm>
            <a:off x="7780114" y="4165970"/>
            <a:ext cx="477838" cy="263525"/>
          </a:xfrm>
          <a:prstGeom prst="rect">
            <a:avLst/>
          </a:prstGeom>
          <a:noFill/>
          <a:ln w="38100">
            <a:solidFill>
              <a:schemeClr val="accent2"/>
            </a:solidFill>
            <a:miter lim="800000"/>
            <a:headEnd/>
            <a:tailEnd/>
          </a:ln>
          <a:effectLst/>
        </p:spPr>
        <p:txBody>
          <a:bodyPr wrap="none" anchor="ctr"/>
          <a:lstStyle/>
          <a:p>
            <a:endParaRPr lang="da-DK"/>
          </a:p>
        </p:txBody>
      </p:sp>
      <p:sp>
        <p:nvSpPr>
          <p:cNvPr id="87047" name="Rectangle 7"/>
          <p:cNvSpPr>
            <a:spLocks noChangeArrowheads="1"/>
          </p:cNvSpPr>
          <p:nvPr/>
        </p:nvSpPr>
        <p:spPr bwMode="auto">
          <a:xfrm>
            <a:off x="6804248" y="1196752"/>
            <a:ext cx="2016898" cy="738664"/>
          </a:xfrm>
          <a:prstGeom prst="rect">
            <a:avLst/>
          </a:prstGeom>
          <a:noFill/>
          <a:ln w="9525">
            <a:noFill/>
            <a:miter lim="800000"/>
            <a:headEnd/>
            <a:tailEnd/>
          </a:ln>
          <a:effectLst/>
        </p:spPr>
        <p:txBody>
          <a:bodyPr wrap="none">
            <a:spAutoFit/>
          </a:bodyPr>
          <a:lstStyle/>
          <a:p>
            <a:pPr algn="r"/>
            <a:r>
              <a:rPr lang="en-GB" sz="1400" b="0">
                <a:solidFill>
                  <a:srgbClr val="FFFFFF"/>
                </a:solidFill>
                <a:effectLst/>
                <a:latin typeface="Arial" charset="0"/>
              </a:rPr>
              <a:t>Plot the Position</a:t>
            </a:r>
          </a:p>
          <a:p>
            <a:pPr algn="r"/>
            <a:r>
              <a:rPr lang="en-GB" sz="1400" b="0">
                <a:solidFill>
                  <a:srgbClr val="FFFFFF"/>
                </a:solidFill>
                <a:effectLst/>
                <a:latin typeface="Arial" charset="0"/>
              </a:rPr>
              <a:t>Relative to U/S &amp; D/S </a:t>
            </a:r>
          </a:p>
          <a:p>
            <a:pPr algn="r"/>
            <a:r>
              <a:rPr lang="en-GB" sz="1400" b="0">
                <a:solidFill>
                  <a:srgbClr val="FFFFFF"/>
                </a:solidFill>
                <a:effectLst/>
                <a:latin typeface="Arial" charset="0"/>
              </a:rPr>
              <a:t>Cross-Sections</a:t>
            </a:r>
            <a:endParaRPr lang="en-US" sz="1400" b="0">
              <a:solidFill>
                <a:srgbClr val="FFFFFF"/>
              </a:solidFill>
              <a:effectLst/>
              <a:latin typeface="Arial" charset="0"/>
            </a:endParaRPr>
          </a:p>
        </p:txBody>
      </p:sp>
      <p:sp>
        <p:nvSpPr>
          <p:cNvPr id="87048" name="Rectangle 8"/>
          <p:cNvSpPr>
            <a:spLocks noChangeArrowheads="1"/>
          </p:cNvSpPr>
          <p:nvPr/>
        </p:nvSpPr>
        <p:spPr bwMode="auto">
          <a:xfrm>
            <a:off x="7853139" y="5181970"/>
            <a:ext cx="863600" cy="249237"/>
          </a:xfrm>
          <a:prstGeom prst="rect">
            <a:avLst/>
          </a:prstGeom>
          <a:noFill/>
          <a:ln w="38100">
            <a:solidFill>
              <a:schemeClr val="accent2"/>
            </a:solidFill>
            <a:miter lim="800000"/>
            <a:headEnd/>
            <a:tailEnd/>
          </a:ln>
          <a:effectLst/>
        </p:spPr>
        <p:txBody>
          <a:bodyPr wrap="none" anchor="ctr"/>
          <a:lstStyle/>
          <a:p>
            <a:endParaRPr lang="da-DK"/>
          </a:p>
        </p:txBody>
      </p:sp>
      <p:sp>
        <p:nvSpPr>
          <p:cNvPr id="87049" name="Freeform 9"/>
          <p:cNvSpPr>
            <a:spLocks/>
          </p:cNvSpPr>
          <p:nvPr/>
        </p:nvSpPr>
        <p:spPr bwMode="auto">
          <a:xfrm>
            <a:off x="8010302" y="1913307"/>
            <a:ext cx="57150" cy="2235200"/>
          </a:xfrm>
          <a:custGeom>
            <a:avLst/>
            <a:gdLst/>
            <a:ahLst/>
            <a:cxnLst>
              <a:cxn ang="0">
                <a:pos x="0" y="913"/>
              </a:cxn>
              <a:cxn ang="0">
                <a:pos x="0" y="0"/>
              </a:cxn>
            </a:cxnLst>
            <a:rect l="0" t="0" r="r" b="b"/>
            <a:pathLst>
              <a:path w="1" h="913">
                <a:moveTo>
                  <a:pt x="0" y="913"/>
                </a:moveTo>
                <a:lnTo>
                  <a:pt x="0" y="0"/>
                </a:lnTo>
              </a:path>
            </a:pathLst>
          </a:custGeom>
          <a:noFill/>
          <a:ln w="28575">
            <a:solidFill>
              <a:schemeClr val="accent2"/>
            </a:solidFill>
            <a:round/>
            <a:headEnd type="none" w="med" len="med"/>
            <a:tailEnd type="triangle" w="med" len="med"/>
          </a:ln>
          <a:effectLst/>
        </p:spPr>
        <p:txBody>
          <a:bodyPr/>
          <a:lstStyle/>
          <a:p>
            <a:endParaRPr lang="da-DK"/>
          </a:p>
        </p:txBody>
      </p:sp>
      <p:sp>
        <p:nvSpPr>
          <p:cNvPr id="87050" name="Freeform 10"/>
          <p:cNvSpPr>
            <a:spLocks/>
          </p:cNvSpPr>
          <p:nvPr/>
        </p:nvSpPr>
        <p:spPr bwMode="auto">
          <a:xfrm flipV="1">
            <a:off x="8283352" y="5429620"/>
            <a:ext cx="142875" cy="735012"/>
          </a:xfrm>
          <a:custGeom>
            <a:avLst/>
            <a:gdLst/>
            <a:ahLst/>
            <a:cxnLst>
              <a:cxn ang="0">
                <a:pos x="0" y="913"/>
              </a:cxn>
              <a:cxn ang="0">
                <a:pos x="0" y="0"/>
              </a:cxn>
            </a:cxnLst>
            <a:rect l="0" t="0" r="r" b="b"/>
            <a:pathLst>
              <a:path w="1" h="913">
                <a:moveTo>
                  <a:pt x="0" y="913"/>
                </a:moveTo>
                <a:lnTo>
                  <a:pt x="0" y="0"/>
                </a:lnTo>
              </a:path>
            </a:pathLst>
          </a:custGeom>
          <a:noFill/>
          <a:ln w="28575">
            <a:solidFill>
              <a:schemeClr val="accent2"/>
            </a:solidFill>
            <a:round/>
            <a:headEnd type="none" w="med" len="med"/>
            <a:tailEnd type="triangle" w="med" len="med"/>
          </a:ln>
          <a:effectLst/>
        </p:spPr>
        <p:txBody>
          <a:bodyPr/>
          <a:lstStyle/>
          <a:p>
            <a:endParaRPr lang="da-DK"/>
          </a:p>
        </p:txBody>
      </p:sp>
      <p:sp>
        <p:nvSpPr>
          <p:cNvPr id="87051" name="Rectangle 11"/>
          <p:cNvSpPr>
            <a:spLocks noChangeArrowheads="1"/>
          </p:cNvSpPr>
          <p:nvPr/>
        </p:nvSpPr>
        <p:spPr bwMode="auto">
          <a:xfrm>
            <a:off x="4232052" y="6113832"/>
            <a:ext cx="4438650" cy="304800"/>
          </a:xfrm>
          <a:prstGeom prst="rect">
            <a:avLst/>
          </a:prstGeom>
          <a:noFill/>
          <a:ln w="9525">
            <a:noFill/>
            <a:miter lim="800000"/>
            <a:headEnd/>
            <a:tailEnd/>
          </a:ln>
          <a:effectLst/>
        </p:spPr>
        <p:txBody>
          <a:bodyPr wrap="none">
            <a:spAutoFit/>
          </a:bodyPr>
          <a:lstStyle/>
          <a:p>
            <a:r>
              <a:rPr lang="en-GB" sz="1400">
                <a:solidFill>
                  <a:schemeClr val="accent6"/>
                </a:solidFill>
                <a:effectLst/>
                <a:latin typeface="Arial" charset="0"/>
              </a:rPr>
              <a:t>Q/h Relations must be Calculated Prior to Runtime</a:t>
            </a:r>
            <a:endParaRPr lang="en-US" sz="1400">
              <a:solidFill>
                <a:schemeClr val="accent6"/>
              </a:solidFill>
              <a:effectLst/>
              <a:latin typeface="Arial" charset="0"/>
            </a:endParaRPr>
          </a:p>
        </p:txBody>
      </p:sp>
      <p:sp>
        <p:nvSpPr>
          <p:cNvPr id="87052" name="Rectangle 12"/>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Structures Page (Culverts)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206375" y="3789040"/>
            <a:ext cx="2657475" cy="1077218"/>
          </a:xfrm>
          <a:prstGeom prst="rect">
            <a:avLst/>
          </a:prstGeom>
          <a:noFill/>
          <a:ln w="9525">
            <a:noFill/>
            <a:miter lim="800000"/>
            <a:headEnd/>
            <a:tailEnd/>
          </a:ln>
          <a:effectLst/>
        </p:spPr>
        <p:txBody>
          <a:bodyPr>
            <a:spAutoFit/>
          </a:bodyPr>
          <a:lstStyle/>
          <a:p>
            <a:r>
              <a:rPr lang="en-GB" sz="1600" b="0" smtClean="0">
                <a:solidFill>
                  <a:srgbClr val="FFFFFF"/>
                </a:solidFill>
                <a:effectLst/>
                <a:latin typeface="Arial"/>
              </a:rPr>
              <a:t>The Grid Points</a:t>
            </a:r>
          </a:p>
          <a:p>
            <a:r>
              <a:rPr lang="en-GB" sz="1600" b="0" smtClean="0">
                <a:solidFill>
                  <a:srgbClr val="FFFFFF"/>
                </a:solidFill>
                <a:effectLst/>
                <a:latin typeface="Arial"/>
              </a:rPr>
              <a:t>Page Provides a</a:t>
            </a:r>
          </a:p>
          <a:p>
            <a:r>
              <a:rPr lang="en-GB" sz="1600" b="0" smtClean="0">
                <a:solidFill>
                  <a:srgbClr val="FFFFFF"/>
                </a:solidFill>
                <a:effectLst/>
                <a:latin typeface="Arial"/>
              </a:rPr>
              <a:t>Summary of H &amp; Q</a:t>
            </a:r>
          </a:p>
          <a:p>
            <a:r>
              <a:rPr lang="en-GB" sz="1600" b="0" smtClean="0">
                <a:solidFill>
                  <a:srgbClr val="FFFFFF"/>
                </a:solidFill>
                <a:effectLst/>
                <a:latin typeface="Arial"/>
              </a:rPr>
              <a:t>Points in the Model</a:t>
            </a:r>
            <a:endParaRPr lang="en-GB" sz="1600" b="0" dirty="0">
              <a:solidFill>
                <a:srgbClr val="FFFFFF"/>
              </a:solidFill>
              <a:effectLst/>
              <a:latin typeface="Arial"/>
            </a:endParaRPr>
          </a:p>
        </p:txBody>
      </p:sp>
      <p:pic>
        <p:nvPicPr>
          <p:cNvPr id="88069" name="Picture 5"/>
          <p:cNvPicPr>
            <a:picLocks noChangeAspect="1" noChangeArrowheads="1"/>
          </p:cNvPicPr>
          <p:nvPr/>
        </p:nvPicPr>
        <p:blipFill>
          <a:blip r:embed="rId2"/>
          <a:srcRect l="7390" t="11320" r="5913" b="8368"/>
          <a:stretch>
            <a:fillRect/>
          </a:stretch>
        </p:blipFill>
        <p:spPr bwMode="auto">
          <a:xfrm>
            <a:off x="2371601" y="2060848"/>
            <a:ext cx="6592887" cy="4584700"/>
          </a:xfrm>
          <a:prstGeom prst="rect">
            <a:avLst/>
          </a:prstGeom>
          <a:noFill/>
          <a:ln w="9525">
            <a:noFill/>
            <a:miter lim="800000"/>
            <a:headEnd/>
            <a:tailEnd/>
          </a:ln>
          <a:effectLst/>
        </p:spPr>
      </p:pic>
      <p:sp>
        <p:nvSpPr>
          <p:cNvPr id="88070" name="Rectangle 6"/>
          <p:cNvSpPr>
            <a:spLocks noChangeArrowheads="1"/>
          </p:cNvSpPr>
          <p:nvPr/>
        </p:nvSpPr>
        <p:spPr bwMode="auto">
          <a:xfrm>
            <a:off x="4111501" y="2394223"/>
            <a:ext cx="1035050" cy="263525"/>
          </a:xfrm>
          <a:prstGeom prst="rect">
            <a:avLst/>
          </a:prstGeom>
          <a:noFill/>
          <a:ln w="38100">
            <a:solidFill>
              <a:schemeClr val="accent2"/>
            </a:solidFill>
            <a:miter lim="800000"/>
            <a:headEnd/>
            <a:tailEnd/>
          </a:ln>
          <a:effectLst/>
        </p:spPr>
        <p:txBody>
          <a:bodyPr wrap="none" anchor="ctr"/>
          <a:lstStyle/>
          <a:p>
            <a:endParaRPr lang="da-DK"/>
          </a:p>
        </p:txBody>
      </p:sp>
      <p:sp>
        <p:nvSpPr>
          <p:cNvPr id="88071"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Grid Points Page</a:t>
            </a: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79388" y="692150"/>
            <a:ext cx="7350125" cy="990600"/>
          </a:xfrm>
          <a:prstGeom prst="rect">
            <a:avLst/>
          </a:prstGeom>
          <a:noFill/>
          <a:ln w="9525">
            <a:noFill/>
            <a:miter lim="800000"/>
            <a:headEnd/>
            <a:tailEnd/>
          </a:ln>
          <a:effectLst/>
        </p:spPr>
        <p:txBody>
          <a:bodyPr anchor="ctr"/>
          <a:lstStyle/>
          <a:p>
            <a:endParaRPr lang="en-US" sz="2000" b="0" dirty="0">
              <a:solidFill>
                <a:srgbClr val="FFFFFF"/>
              </a:solidFill>
              <a:effectLst/>
            </a:endParaRPr>
          </a:p>
        </p:txBody>
      </p:sp>
      <p:sp>
        <p:nvSpPr>
          <p:cNvPr id="89092" name="Text Box 4"/>
          <p:cNvSpPr txBox="1">
            <a:spLocks noChangeArrowheads="1"/>
          </p:cNvSpPr>
          <p:nvPr/>
        </p:nvSpPr>
        <p:spPr bwMode="auto">
          <a:xfrm>
            <a:off x="179512" y="3809157"/>
            <a:ext cx="3368675" cy="915987"/>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b="0" dirty="0" smtClean="0">
                <a:solidFill>
                  <a:srgbClr val="FFFFFF"/>
                </a:solidFill>
                <a:effectLst/>
                <a:latin typeface="Arial"/>
              </a:rPr>
              <a:t>The Network File</a:t>
            </a:r>
            <a:br>
              <a:rPr lang="en-GB" sz="1800" b="0" dirty="0" smtClean="0">
                <a:solidFill>
                  <a:srgbClr val="FFFFFF"/>
                </a:solidFill>
                <a:effectLst/>
                <a:latin typeface="Arial"/>
              </a:rPr>
            </a:br>
            <a:r>
              <a:rPr lang="en-GB" sz="1800" b="0" dirty="0" smtClean="0">
                <a:solidFill>
                  <a:srgbClr val="FFFFFF"/>
                </a:solidFill>
                <a:effectLst/>
                <a:latin typeface="Arial"/>
              </a:rPr>
              <a:t>can be Edited in</a:t>
            </a:r>
            <a:br>
              <a:rPr lang="en-GB" sz="1800" b="0" dirty="0" smtClean="0">
                <a:solidFill>
                  <a:srgbClr val="FFFFFF"/>
                </a:solidFill>
                <a:effectLst/>
                <a:latin typeface="Arial"/>
              </a:rPr>
            </a:br>
            <a:r>
              <a:rPr lang="en-GB" sz="1800" b="0" dirty="0" smtClean="0">
                <a:solidFill>
                  <a:srgbClr val="FFFFFF"/>
                </a:solidFill>
                <a:effectLst/>
                <a:latin typeface="Arial"/>
              </a:rPr>
              <a:t>any Text Editor</a:t>
            </a:r>
            <a:endParaRPr lang="en-GB" sz="1800" b="0" dirty="0">
              <a:solidFill>
                <a:srgbClr val="FFFFFF"/>
              </a:solidFill>
              <a:effectLst/>
              <a:latin typeface="Arial"/>
            </a:endParaRPr>
          </a:p>
        </p:txBody>
      </p:sp>
      <p:pic>
        <p:nvPicPr>
          <p:cNvPr id="89093" name="Picture 5"/>
          <p:cNvPicPr>
            <a:picLocks noChangeAspect="1" noChangeArrowheads="1"/>
          </p:cNvPicPr>
          <p:nvPr/>
        </p:nvPicPr>
        <p:blipFill>
          <a:blip r:embed="rId2"/>
          <a:srcRect/>
          <a:stretch>
            <a:fillRect/>
          </a:stretch>
        </p:blipFill>
        <p:spPr bwMode="auto">
          <a:xfrm>
            <a:off x="2339752" y="1700808"/>
            <a:ext cx="6629400" cy="4972050"/>
          </a:xfrm>
          <a:prstGeom prst="rect">
            <a:avLst/>
          </a:prstGeom>
          <a:noFill/>
          <a:ln w="9525">
            <a:noFill/>
            <a:miter lim="800000"/>
            <a:headEnd/>
            <a:tailEnd/>
          </a:ln>
          <a:effectLst/>
        </p:spPr>
      </p:pic>
      <p:sp>
        <p:nvSpPr>
          <p:cNvPr id="89094" name="Rectangle 6"/>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Editable Text File</a:t>
            </a: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3214678" y="2857496"/>
            <a:ext cx="5707063" cy="3316287"/>
          </a:xfrm>
          <a:prstGeom prst="rect">
            <a:avLst/>
          </a:prstGeom>
          <a:noFill/>
          <a:ln w="9525">
            <a:noFill/>
            <a:miter lim="800000"/>
            <a:headEnd/>
            <a:tailEnd/>
          </a:ln>
          <a:effectLst/>
        </p:spPr>
      </p:pic>
      <p:sp>
        <p:nvSpPr>
          <p:cNvPr id="63492" name="Text Box 4"/>
          <p:cNvSpPr txBox="1">
            <a:spLocks noChangeArrowheads="1"/>
          </p:cNvSpPr>
          <p:nvPr/>
        </p:nvSpPr>
        <p:spPr bwMode="auto">
          <a:xfrm>
            <a:off x="285720" y="3861048"/>
            <a:ext cx="2627312" cy="1190625"/>
          </a:xfrm>
          <a:prstGeom prst="rect">
            <a:avLst/>
          </a:prstGeom>
          <a:noFill/>
          <a:ln w="9525">
            <a:noFill/>
            <a:miter lim="800000"/>
            <a:headEnd/>
            <a:tailEnd/>
          </a:ln>
          <a:effectLst/>
        </p:spPr>
        <p:txBody>
          <a:bodyPr>
            <a:spAutoFit/>
          </a:bodyPr>
          <a:lstStyle/>
          <a:p>
            <a:r>
              <a:rPr lang="en-GB" sz="1800" b="0" dirty="0" smtClean="0">
                <a:solidFill>
                  <a:srgbClr val="FFFFFF"/>
                </a:solidFill>
                <a:effectLst/>
                <a:latin typeface="Arial"/>
              </a:rPr>
              <a:t>Network File Displays Points, Branches, Structures and Data from Other Editors</a:t>
            </a:r>
            <a:endParaRPr lang="en-GB" sz="1800" b="0" dirty="0">
              <a:solidFill>
                <a:srgbClr val="FFFFFF"/>
              </a:solidFill>
              <a:effectLst/>
              <a:latin typeface="Arial"/>
            </a:endParaRPr>
          </a:p>
        </p:txBody>
      </p:sp>
      <p:sp>
        <p:nvSpPr>
          <p:cNvPr id="63495" name="Rectangle 7"/>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*.NWK11 File </a:t>
            </a:r>
            <a:r>
              <a:rPr lang="en-US" dirty="0" smtClean="0">
                <a:solidFill>
                  <a:srgbClr val="FFFFFF"/>
                </a:solidFill>
              </a:rPr>
              <a:t>Extension</a:t>
            </a:r>
          </a:p>
          <a:p>
            <a:pPr marL="0" indent="0">
              <a:buNone/>
            </a:pPr>
            <a:endParaRPr lang="en-US" dirty="0">
              <a:solidFill>
                <a:srgbClr val="FFFFFF"/>
              </a:solidFill>
            </a:endParaRPr>
          </a:p>
          <a:p>
            <a:pPr marL="0" indent="0">
              <a:buNone/>
            </a:pPr>
            <a:r>
              <a:rPr lang="en-GB" sz="1800" b="1" dirty="0">
                <a:solidFill>
                  <a:srgbClr val="FFFFFF"/>
                </a:solidFill>
              </a:rPr>
              <a:t>How?</a:t>
            </a:r>
            <a:r>
              <a:rPr lang="en-GB" sz="1800" dirty="0">
                <a:solidFill>
                  <a:srgbClr val="FFFFFF"/>
                </a:solidFill>
              </a:rPr>
              <a:t> MIKE Zero -&gt; File -&gt; New -&gt; File -&gt; MIKE 11 -&gt; River Network (.nwk11)        </a:t>
            </a:r>
            <a:endParaRPr lang="en-GB" sz="1800"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381000" y="4314205"/>
            <a:ext cx="4229100" cy="1990725"/>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a:srcRect l="19952" t="17227" r="24017" b="9843"/>
          <a:stretch>
            <a:fillRect/>
          </a:stretch>
        </p:blipFill>
        <p:spPr bwMode="auto">
          <a:xfrm>
            <a:off x="4810125" y="2348880"/>
            <a:ext cx="4064000" cy="3971925"/>
          </a:xfrm>
          <a:prstGeom prst="rect">
            <a:avLst/>
          </a:prstGeom>
          <a:noFill/>
          <a:ln w="9525">
            <a:noFill/>
            <a:miter lim="800000"/>
            <a:headEnd/>
            <a:tailEnd/>
          </a:ln>
          <a:effectLst/>
        </p:spPr>
      </p:pic>
      <p:sp>
        <p:nvSpPr>
          <p:cNvPr id="64519" name="Rectangle 7"/>
          <p:cNvSpPr>
            <a:spLocks noChangeArrowheads="1"/>
          </p:cNvSpPr>
          <p:nvPr/>
        </p:nvSpPr>
        <p:spPr bwMode="auto">
          <a:xfrm>
            <a:off x="3675063" y="4738068"/>
            <a:ext cx="771525" cy="301625"/>
          </a:xfrm>
          <a:prstGeom prst="rect">
            <a:avLst/>
          </a:prstGeom>
          <a:noFill/>
          <a:ln w="28575">
            <a:solidFill>
              <a:schemeClr val="accent2"/>
            </a:solidFill>
            <a:miter lim="800000"/>
            <a:headEnd/>
            <a:tailEnd/>
          </a:ln>
          <a:effectLst/>
        </p:spPr>
        <p:txBody>
          <a:bodyPr anchor="ctr">
            <a:spAutoFit/>
          </a:bodyPr>
          <a:lstStyle/>
          <a:p>
            <a:endParaRPr lang="da-DK"/>
          </a:p>
        </p:txBody>
      </p:sp>
      <p:sp>
        <p:nvSpPr>
          <p:cNvPr id="64520" name="Line 8"/>
          <p:cNvSpPr>
            <a:spLocks noChangeShapeType="1"/>
          </p:cNvSpPr>
          <p:nvPr/>
        </p:nvSpPr>
        <p:spPr bwMode="auto">
          <a:xfrm flipV="1">
            <a:off x="4460875" y="4919043"/>
            <a:ext cx="727075" cy="0"/>
          </a:xfrm>
          <a:prstGeom prst="line">
            <a:avLst/>
          </a:prstGeom>
          <a:noFill/>
          <a:ln w="28575">
            <a:solidFill>
              <a:schemeClr val="accent2"/>
            </a:solidFill>
            <a:round/>
            <a:headEnd/>
            <a:tailEnd type="triangle" w="med" len="med"/>
          </a:ln>
          <a:effectLst/>
        </p:spPr>
        <p:txBody>
          <a:bodyPr/>
          <a:lstStyle/>
          <a:p>
            <a:endParaRPr lang="da-DK"/>
          </a:p>
        </p:txBody>
      </p:sp>
      <p:sp>
        <p:nvSpPr>
          <p:cNvPr id="64521" name="Rectangle 9"/>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Area Coordinates and </a:t>
            </a:r>
            <a:r>
              <a:rPr lang="en-US" dirty="0" smtClean="0">
                <a:solidFill>
                  <a:srgbClr val="FFFFFF"/>
                </a:solidFill>
              </a:rPr>
              <a:t>Projection</a:t>
            </a:r>
          </a:p>
          <a:p>
            <a:endParaRPr lang="en-US" dirty="0">
              <a:solidFill>
                <a:srgbClr val="FFFFFF"/>
              </a:solidFill>
            </a:endParaRPr>
          </a:p>
          <a:p>
            <a:pPr marL="0" indent="0">
              <a:buNone/>
            </a:pPr>
            <a:r>
              <a:rPr lang="en-GB" sz="1800" b="1" dirty="0">
                <a:solidFill>
                  <a:srgbClr val="FFFFFF"/>
                </a:solidFill>
              </a:rPr>
              <a:t>How?</a:t>
            </a:r>
            <a:r>
              <a:rPr lang="en-GB" sz="1800" dirty="0">
                <a:solidFill>
                  <a:srgbClr val="FFFFFF"/>
                </a:solidFill>
                <a:effectLst>
                  <a:outerShdw blurRad="38100" dist="38100" dir="2700000" algn="tl">
                    <a:srgbClr val="C0C0C0"/>
                  </a:outerShdw>
                </a:effectLst>
              </a:rPr>
              <a:t> </a:t>
            </a:r>
            <a:r>
              <a:rPr lang="en-GB" sz="1800" dirty="0">
                <a:solidFill>
                  <a:srgbClr val="FFFFFF"/>
                </a:solidFill>
              </a:rPr>
              <a:t>MIKE Zero -&gt; File -&gt; New -&gt; File -&gt; MIKE 11 -&gt; River Network (.nwk11)        </a:t>
            </a:r>
            <a:endParaRPr lang="en-GB" sz="1800" dirty="0">
              <a:solidFill>
                <a:srgbClr val="FFFFFF"/>
              </a:solidFill>
              <a:effectLst>
                <a:outerShdw blurRad="38100" dist="38100" dir="2700000" algn="tl">
                  <a:srgbClr val="C0C0C0"/>
                </a:outerShdw>
              </a:effectLst>
            </a:endParaRPr>
          </a:p>
          <a:p>
            <a:endParaRPr lang="en-US" dirty="0">
              <a:solidFill>
                <a:srgbClr val="FFFFFF"/>
              </a:solidFill>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79512" y="3390503"/>
            <a:ext cx="2513013" cy="1190625"/>
          </a:xfrm>
          <a:prstGeom prst="rect">
            <a:avLst/>
          </a:prstGeom>
          <a:noFill/>
          <a:ln w="9525">
            <a:noFill/>
            <a:miter lim="800000"/>
            <a:headEnd/>
            <a:tailEnd/>
          </a:ln>
          <a:effectLst/>
        </p:spPr>
        <p:txBody>
          <a:bodyPr>
            <a:spAutoFit/>
          </a:bodyPr>
          <a:lstStyle/>
          <a:p>
            <a:r>
              <a:rPr lang="en-GB" sz="1800" b="0" dirty="0" smtClean="0">
                <a:solidFill>
                  <a:srgbClr val="FFFFFF"/>
                </a:solidFill>
                <a:effectLst/>
                <a:latin typeface="Arial"/>
              </a:rPr>
              <a:t>The Graphical View displays the model branch network and   background images</a:t>
            </a:r>
            <a:endParaRPr lang="en-GB" sz="1800" b="0" dirty="0">
              <a:solidFill>
                <a:srgbClr val="FFFFFF"/>
              </a:solidFill>
              <a:effectLst/>
              <a:latin typeface="Arial"/>
            </a:endParaRPr>
          </a:p>
        </p:txBody>
      </p:sp>
      <p:sp>
        <p:nvSpPr>
          <p:cNvPr id="66566" name="Rectangle 6"/>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Graphical View</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01" y="1772816"/>
            <a:ext cx="6384887" cy="477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92412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p:cNvPicPr>
            <a:picLocks noChangeAspect="1" noChangeArrowheads="1"/>
          </p:cNvPicPr>
          <p:nvPr/>
        </p:nvPicPr>
        <p:blipFill>
          <a:blip r:embed="rId2"/>
          <a:srcRect/>
          <a:stretch>
            <a:fillRect/>
          </a:stretch>
        </p:blipFill>
        <p:spPr bwMode="auto">
          <a:xfrm>
            <a:off x="2800278" y="1988840"/>
            <a:ext cx="6164210" cy="4623544"/>
          </a:xfrm>
          <a:prstGeom prst="rect">
            <a:avLst/>
          </a:prstGeom>
          <a:noFill/>
          <a:ln w="9525">
            <a:noFill/>
            <a:miter lim="800000"/>
            <a:headEnd/>
            <a:tailEnd/>
          </a:ln>
          <a:effectLst/>
        </p:spPr>
      </p:pic>
      <p:sp>
        <p:nvSpPr>
          <p:cNvPr id="67591" name="Rectangle 7"/>
          <p:cNvSpPr>
            <a:spLocks noChangeArrowheads="1"/>
          </p:cNvSpPr>
          <p:nvPr/>
        </p:nvSpPr>
        <p:spPr bwMode="auto">
          <a:xfrm>
            <a:off x="2916166" y="3382370"/>
            <a:ext cx="1480005" cy="190646"/>
          </a:xfrm>
          <a:prstGeom prst="rect">
            <a:avLst/>
          </a:prstGeom>
          <a:noFill/>
          <a:ln w="38100">
            <a:solidFill>
              <a:schemeClr val="accent2"/>
            </a:solidFill>
            <a:miter lim="800000"/>
            <a:headEnd/>
            <a:tailEnd/>
          </a:ln>
          <a:effectLst/>
        </p:spPr>
        <p:txBody>
          <a:bodyPr wrap="none" anchor="ctr"/>
          <a:lstStyle/>
          <a:p>
            <a:endParaRPr lang="da-DK"/>
          </a:p>
        </p:txBody>
      </p:sp>
      <p:sp>
        <p:nvSpPr>
          <p:cNvPr id="67592" name="Rectangle 8"/>
          <p:cNvSpPr>
            <a:spLocks noGrp="1" noChangeArrowheads="1"/>
          </p:cNvSpPr>
          <p:nvPr>
            <p:ph type="title"/>
          </p:nvPr>
        </p:nvSpPr>
        <p:spPr>
          <a:noFill/>
          <a:ln/>
        </p:spPr>
        <p:txBody>
          <a:bodyPr/>
          <a:lstStyle/>
          <a:p>
            <a:r>
              <a:rPr lang="da-DK" dirty="0">
                <a:solidFill>
                  <a:srgbClr val="FFFFFF"/>
                </a:solidFill>
              </a:rPr>
              <a:t>NETWORK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File Options (includes Import from ASCII</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a:t>
            </a:r>
            <a:r>
              <a:rPr lang="en-GB" dirty="0" smtClean="0">
                <a:solidFill>
                  <a:srgbClr val="FFFFFF"/>
                </a:solidFill>
              </a:rPr>
              <a:t>File</a:t>
            </a:r>
          </a:p>
          <a:p>
            <a:pPr marL="0" indent="0">
              <a:buNone/>
            </a:pPr>
            <a:endParaRPr lang="en-GB" dirty="0">
              <a:solidFill>
                <a:srgbClr val="FFFFFF"/>
              </a:solidFill>
            </a:endParaRPr>
          </a:p>
          <a:p>
            <a:pPr marL="0" indent="0">
              <a:buNone/>
            </a:pPr>
            <a:endParaRPr lang="en-GB" dirty="0" smtClean="0">
              <a:solidFill>
                <a:srgbClr val="FFFFFF"/>
              </a:solidFill>
            </a:endParaRPr>
          </a:p>
          <a:p>
            <a:pPr marL="0" indent="0">
              <a:buNone/>
            </a:pPr>
            <a:r>
              <a:rPr lang="en-GB" dirty="0">
                <a:solidFill>
                  <a:srgbClr val="FFFFFF"/>
                </a:solidFill>
              </a:rPr>
              <a:t>Import b</a:t>
            </a:r>
            <a:r>
              <a:rPr lang="en-GB" dirty="0" smtClean="0">
                <a:solidFill>
                  <a:srgbClr val="FFFFFF"/>
                </a:solidFill>
              </a:rPr>
              <a:t>ranch and</a:t>
            </a:r>
            <a:br>
              <a:rPr lang="en-GB" dirty="0" smtClean="0">
                <a:solidFill>
                  <a:srgbClr val="FFFFFF"/>
                </a:solidFill>
              </a:rPr>
            </a:br>
            <a:r>
              <a:rPr lang="en-GB" dirty="0" smtClean="0">
                <a:solidFill>
                  <a:srgbClr val="FFFFFF"/>
                </a:solidFill>
              </a:rPr>
              <a:t>point data from ASCII</a:t>
            </a:r>
            <a:br>
              <a:rPr lang="en-GB" dirty="0" smtClean="0">
                <a:solidFill>
                  <a:srgbClr val="FFFFFF"/>
                </a:solidFill>
              </a:rPr>
            </a:br>
            <a:r>
              <a:rPr lang="en-GB" dirty="0" smtClean="0">
                <a:solidFill>
                  <a:srgbClr val="FFFFFF"/>
                </a:solidFill>
              </a:rPr>
              <a:t>format</a:t>
            </a:r>
          </a:p>
          <a:p>
            <a:pPr marL="0" indent="0">
              <a:buNone/>
            </a:pPr>
            <a:endParaRPr lang="en-GB" dirty="0">
              <a:solidFill>
                <a:srgbClr val="FFFFFF"/>
              </a:solidFill>
            </a:endParaRPr>
          </a:p>
          <a:p>
            <a:pPr marL="0" indent="0">
              <a:buNone/>
            </a:pPr>
            <a:r>
              <a:rPr lang="en-GB" dirty="0" smtClean="0">
                <a:solidFill>
                  <a:srgbClr val="FFFFFF"/>
                </a:solidFill>
              </a:rPr>
              <a:t>Also import from </a:t>
            </a:r>
            <a:br>
              <a:rPr lang="en-GB" dirty="0" smtClean="0">
                <a:solidFill>
                  <a:srgbClr val="FFFFFF"/>
                </a:solidFill>
              </a:rPr>
            </a:br>
            <a:r>
              <a:rPr lang="en-GB" dirty="0" err="1" smtClean="0">
                <a:solidFill>
                  <a:srgbClr val="FFFFFF"/>
                </a:solidFill>
              </a:rPr>
              <a:t>shapefile</a:t>
            </a:r>
            <a:r>
              <a:rPr lang="en-GB" dirty="0" smtClean="0">
                <a:solidFill>
                  <a:srgbClr val="FFFFFF"/>
                </a:solidFill>
              </a:rPr>
              <a:t> available</a:t>
            </a:r>
            <a:endParaRPr lang="en-GB" dirty="0">
              <a:solidFill>
                <a:srgbClr val="FFFFFF"/>
              </a:solidFill>
            </a:endParaRPr>
          </a:p>
          <a:p>
            <a:pPr marL="0" indent="0">
              <a:buNone/>
            </a:pPr>
            <a:endParaRPr lang="en-GB" dirty="0">
              <a:solidFill>
                <a:srgbClr val="FFFFFF"/>
              </a:solidFill>
            </a:endParaRPr>
          </a:p>
          <a:p>
            <a:pPr marL="0" indent="0">
              <a:buNone/>
            </a:pPr>
            <a:endParaRPr lang="en-US" dirty="0">
              <a:solidFill>
                <a:srgbClr val="FFFFFF"/>
              </a:solidFill>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2799245" y="1988840"/>
            <a:ext cx="6165243" cy="4623544"/>
          </a:xfrm>
          <a:prstGeom prst="rect">
            <a:avLst/>
          </a:prstGeom>
          <a:noFill/>
          <a:ln w="9525">
            <a:noFill/>
            <a:miter lim="800000"/>
            <a:headEnd/>
            <a:tailEnd/>
          </a:ln>
          <a:effectLst/>
        </p:spPr>
      </p:pic>
      <p:sp>
        <p:nvSpPr>
          <p:cNvPr id="68614" name="Text Box 6"/>
          <p:cNvSpPr txBox="1">
            <a:spLocks noChangeArrowheads="1"/>
          </p:cNvSpPr>
          <p:nvPr/>
        </p:nvSpPr>
        <p:spPr bwMode="auto">
          <a:xfrm>
            <a:off x="320675" y="3429000"/>
            <a:ext cx="2233613" cy="915988"/>
          </a:xfrm>
          <a:prstGeom prst="rect">
            <a:avLst/>
          </a:prstGeom>
          <a:noFill/>
          <a:ln w="9525">
            <a:noFill/>
            <a:miter lim="800000"/>
            <a:headEnd/>
            <a:tailEnd/>
          </a:ln>
          <a:effectLst/>
        </p:spPr>
        <p:txBody>
          <a:bodyPr>
            <a:spAutoFit/>
          </a:bodyPr>
          <a:lstStyle/>
          <a:p>
            <a:r>
              <a:rPr lang="en-GB" sz="1800" b="0" dirty="0" smtClean="0">
                <a:solidFill>
                  <a:srgbClr val="FFFFFF"/>
                </a:solidFill>
                <a:effectLst/>
                <a:latin typeface="Arial"/>
              </a:rPr>
              <a:t>Select Items from Other Editors that will be Displayed</a:t>
            </a:r>
            <a:endParaRPr lang="en-GB" sz="1800" b="0" dirty="0">
              <a:solidFill>
                <a:srgbClr val="FFFFFF"/>
              </a:solidFill>
              <a:effectLst/>
              <a:latin typeface="Arial"/>
            </a:endParaRPr>
          </a:p>
        </p:txBody>
      </p:sp>
      <p:sp>
        <p:nvSpPr>
          <p:cNvPr id="68615" name="Rectangle 7"/>
          <p:cNvSpPr>
            <a:spLocks noChangeArrowheads="1"/>
          </p:cNvSpPr>
          <p:nvPr/>
        </p:nvSpPr>
        <p:spPr bwMode="auto">
          <a:xfrm>
            <a:off x="3273908" y="2900719"/>
            <a:ext cx="1409503" cy="603340"/>
          </a:xfrm>
          <a:prstGeom prst="rect">
            <a:avLst/>
          </a:prstGeom>
          <a:noFill/>
          <a:ln w="38100">
            <a:solidFill>
              <a:schemeClr val="accent2"/>
            </a:solidFill>
            <a:miter lim="800000"/>
            <a:headEnd/>
            <a:tailEnd/>
          </a:ln>
          <a:effectLst/>
        </p:spPr>
        <p:txBody>
          <a:bodyPr wrap="none" anchor="ctr"/>
          <a:lstStyle/>
          <a:p>
            <a:endParaRPr lang="da-DK"/>
          </a:p>
        </p:txBody>
      </p:sp>
      <p:sp>
        <p:nvSpPr>
          <p:cNvPr id="68616" name="Rectangle 8"/>
          <p:cNvSpPr>
            <a:spLocks noGrp="1" noChangeArrowheads="1"/>
          </p:cNvSpPr>
          <p:nvPr>
            <p:ph type="title"/>
          </p:nvPr>
        </p:nvSpPr>
        <p:spPr>
          <a:noFill/>
          <a:ln/>
        </p:spPr>
        <p:txBody>
          <a:bodyPr/>
          <a:lstStyle/>
          <a:p>
            <a:r>
              <a:rPr lang="da-DK">
                <a:solidFill>
                  <a:srgbClr val="FFFFFF"/>
                </a:solidFill>
              </a:rPr>
              <a:t>NETWORK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View Options (includes Display Settings</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View</a:t>
            </a:r>
          </a:p>
          <a:p>
            <a:pPr marL="0" indent="0">
              <a:buNone/>
            </a:pPr>
            <a:endParaRPr lang="en-US" dirty="0">
              <a:solidFill>
                <a:srgbClr val="FFFFFF"/>
              </a:solidFill>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2802508" y="1988840"/>
            <a:ext cx="6161980" cy="4622261"/>
          </a:xfrm>
          <a:prstGeom prst="rect">
            <a:avLst/>
          </a:prstGeom>
          <a:noFill/>
          <a:ln w="9525">
            <a:noFill/>
            <a:miter lim="800000"/>
            <a:headEnd/>
            <a:tailEnd/>
          </a:ln>
          <a:effectLst/>
        </p:spPr>
      </p:pic>
      <p:sp>
        <p:nvSpPr>
          <p:cNvPr id="69638" name="Rectangle 6"/>
          <p:cNvSpPr>
            <a:spLocks noChangeArrowheads="1"/>
          </p:cNvSpPr>
          <p:nvPr/>
        </p:nvSpPr>
        <p:spPr bwMode="auto">
          <a:xfrm>
            <a:off x="3494657" y="2488113"/>
            <a:ext cx="1625001" cy="617789"/>
          </a:xfrm>
          <a:prstGeom prst="rect">
            <a:avLst/>
          </a:prstGeom>
          <a:noFill/>
          <a:ln w="38100">
            <a:solidFill>
              <a:schemeClr val="accent2"/>
            </a:solidFill>
            <a:miter lim="800000"/>
            <a:headEnd/>
            <a:tailEnd/>
          </a:ln>
          <a:effectLst/>
        </p:spPr>
        <p:txBody>
          <a:bodyPr wrap="none" anchor="ctr"/>
          <a:lstStyle/>
          <a:p>
            <a:endParaRPr lang="da-DK"/>
          </a:p>
        </p:txBody>
      </p:sp>
      <p:sp>
        <p:nvSpPr>
          <p:cNvPr id="69639" name="Text Box 7"/>
          <p:cNvSpPr txBox="1">
            <a:spLocks noChangeArrowheads="1"/>
          </p:cNvSpPr>
          <p:nvPr/>
        </p:nvSpPr>
        <p:spPr bwMode="auto">
          <a:xfrm>
            <a:off x="214282" y="3356992"/>
            <a:ext cx="2422525" cy="1465262"/>
          </a:xfrm>
          <a:prstGeom prst="rect">
            <a:avLst/>
          </a:prstGeom>
          <a:noFill/>
          <a:ln w="9525">
            <a:noFill/>
            <a:miter lim="800000"/>
            <a:headEnd/>
            <a:tailEnd/>
          </a:ln>
          <a:effectLst/>
        </p:spPr>
        <p:txBody>
          <a:bodyPr>
            <a:spAutoFit/>
          </a:bodyPr>
          <a:lstStyle/>
          <a:p>
            <a:r>
              <a:rPr lang="en-GB" sz="1800" b="0" smtClean="0">
                <a:solidFill>
                  <a:srgbClr val="FFFFFF"/>
                </a:solidFill>
                <a:effectLst/>
                <a:latin typeface="Arial"/>
              </a:rPr>
              <a:t>Automatic Tools for Repetitive Tasks</a:t>
            </a:r>
          </a:p>
          <a:p>
            <a:endParaRPr lang="en-GB" sz="1800" b="0" smtClean="0">
              <a:solidFill>
                <a:srgbClr val="FFFFFF"/>
              </a:solidFill>
              <a:effectLst/>
              <a:latin typeface="Arial"/>
            </a:endParaRPr>
          </a:p>
          <a:p>
            <a:r>
              <a:rPr lang="en-GB" sz="1800" b="0" smtClean="0">
                <a:solidFill>
                  <a:srgbClr val="FFFFFF"/>
                </a:solidFill>
                <a:effectLst/>
                <a:latin typeface="Arial"/>
              </a:rPr>
              <a:t>Import and Export Data to Shape File</a:t>
            </a:r>
            <a:endParaRPr lang="en-GB" sz="1800" b="0" dirty="0">
              <a:solidFill>
                <a:srgbClr val="FFFFFF"/>
              </a:solidFill>
              <a:effectLst/>
              <a:latin typeface="Arial"/>
            </a:endParaRPr>
          </a:p>
        </p:txBody>
      </p:sp>
      <p:sp>
        <p:nvSpPr>
          <p:cNvPr id="69640" name="Rectangle 8"/>
          <p:cNvSpPr>
            <a:spLocks noGrp="1" noChangeArrowheads="1"/>
          </p:cNvSpPr>
          <p:nvPr>
            <p:ph type="title"/>
          </p:nvPr>
        </p:nvSpPr>
        <p:spPr>
          <a:noFill/>
          <a:ln/>
        </p:spPr>
        <p:txBody>
          <a:bodyPr/>
          <a:lstStyle/>
          <a:p>
            <a:r>
              <a:rPr lang="da-DK" dirty="0" smtClean="0">
                <a:solidFill>
                  <a:srgbClr val="FFFFFF"/>
                </a:solidFill>
              </a:rPr>
              <a:t>NETWORK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Network Options (includes Automatic Tools</a:t>
            </a:r>
            <a:r>
              <a:rPr lang="en-US" dirty="0" smtClean="0">
                <a:solidFill>
                  <a:srgbClr val="FFFFFF"/>
                </a:solidFill>
              </a:rPr>
              <a:t>)</a:t>
            </a:r>
          </a:p>
          <a:p>
            <a:pPr marL="0" indent="0">
              <a:buNone/>
            </a:pPr>
            <a:r>
              <a:rPr lang="en-GB" b="1" dirty="0">
                <a:solidFill>
                  <a:srgbClr val="FFFFFF"/>
                </a:solidFill>
              </a:rPr>
              <a:t>How?</a:t>
            </a:r>
            <a:r>
              <a:rPr lang="en-GB" dirty="0">
                <a:solidFill>
                  <a:srgbClr val="FFFFFF"/>
                </a:solidFill>
                <a:effectLst>
                  <a:outerShdw blurRad="38100" dist="38100" dir="2700000" algn="tl">
                    <a:srgbClr val="C0C0C0"/>
                  </a:outerShdw>
                </a:effectLst>
              </a:rPr>
              <a:t> </a:t>
            </a:r>
            <a:r>
              <a:rPr lang="en-GB" dirty="0">
                <a:solidFill>
                  <a:srgbClr val="FFFFFF"/>
                </a:solidFill>
              </a:rPr>
              <a:t>MIKE Zero -&gt; Network</a:t>
            </a:r>
          </a:p>
          <a:p>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a:blip r:embed="rId2"/>
          <a:srcRect/>
          <a:stretch>
            <a:fillRect/>
          </a:stretch>
        </p:blipFill>
        <p:spPr bwMode="auto">
          <a:xfrm>
            <a:off x="3556347" y="2653630"/>
            <a:ext cx="5408141" cy="3943722"/>
          </a:xfrm>
          <a:prstGeom prst="rect">
            <a:avLst/>
          </a:prstGeom>
          <a:noFill/>
          <a:ln w="9525">
            <a:noFill/>
            <a:miter lim="800000"/>
            <a:headEnd/>
            <a:tailEnd/>
          </a:ln>
          <a:effectLst/>
        </p:spPr>
      </p:pic>
      <p:sp>
        <p:nvSpPr>
          <p:cNvPr id="70662" name="Text Box 6"/>
          <p:cNvSpPr txBox="1">
            <a:spLocks noChangeArrowheads="1"/>
          </p:cNvSpPr>
          <p:nvPr/>
        </p:nvSpPr>
        <p:spPr bwMode="auto">
          <a:xfrm>
            <a:off x="323528" y="3212976"/>
            <a:ext cx="2592288" cy="2308324"/>
          </a:xfrm>
          <a:prstGeom prst="rect">
            <a:avLst/>
          </a:prstGeom>
          <a:noFill/>
          <a:ln w="9525">
            <a:noFill/>
            <a:miter lim="800000"/>
            <a:headEnd/>
            <a:tailEnd/>
          </a:ln>
          <a:effectLst/>
        </p:spPr>
        <p:txBody>
          <a:bodyPr wrap="square">
            <a:spAutoFit/>
          </a:bodyPr>
          <a:lstStyle/>
          <a:p>
            <a:r>
              <a:rPr lang="en-GB" sz="1800" b="0" dirty="0" smtClean="0">
                <a:solidFill>
                  <a:srgbClr val="FFFFFF"/>
                </a:solidFill>
                <a:effectLst/>
                <a:latin typeface="Arial"/>
              </a:rPr>
              <a:t>Add Images, Shape Files and </a:t>
            </a:r>
            <a:r>
              <a:rPr lang="en-GB" sz="1800" b="0" dirty="0" smtClean="0">
                <a:solidFill>
                  <a:srgbClr val="FFFFFF"/>
                </a:solidFill>
                <a:effectLst/>
                <a:latin typeface="Arial"/>
              </a:rPr>
              <a:t>MIKE 21 </a:t>
            </a:r>
            <a:r>
              <a:rPr lang="en-GB" sz="1800" b="0" dirty="0" smtClean="0">
                <a:solidFill>
                  <a:srgbClr val="FFFFFF"/>
                </a:solidFill>
                <a:effectLst/>
                <a:latin typeface="Arial"/>
              </a:rPr>
              <a:t>Grid Files (DFS2</a:t>
            </a:r>
            <a:r>
              <a:rPr lang="en-GB" sz="1800" b="0" dirty="0" smtClean="0">
                <a:solidFill>
                  <a:srgbClr val="FFFFFF"/>
                </a:solidFill>
                <a:effectLst/>
                <a:latin typeface="Arial"/>
              </a:rPr>
              <a:t>) in the background</a:t>
            </a:r>
            <a:endParaRPr lang="en-GB" sz="1800" b="0" dirty="0" smtClean="0">
              <a:solidFill>
                <a:srgbClr val="FFFFFF"/>
              </a:solidFill>
              <a:effectLst/>
              <a:latin typeface="Arial"/>
            </a:endParaRPr>
          </a:p>
          <a:p>
            <a:endParaRPr lang="en-GB" sz="1800" b="0" dirty="0" smtClean="0">
              <a:solidFill>
                <a:srgbClr val="FFFFFF"/>
              </a:solidFill>
              <a:effectLst/>
              <a:latin typeface="Arial"/>
            </a:endParaRPr>
          </a:p>
          <a:p>
            <a:r>
              <a:rPr lang="en-GB" sz="1800" b="0" dirty="0" smtClean="0">
                <a:solidFill>
                  <a:srgbClr val="FFFFFF"/>
                </a:solidFill>
                <a:effectLst/>
                <a:latin typeface="Arial"/>
              </a:rPr>
              <a:t>Change the Display Order with Overlay Manager</a:t>
            </a:r>
            <a:endParaRPr lang="en-GB" sz="1800" b="0" dirty="0">
              <a:solidFill>
                <a:srgbClr val="FFFFFF"/>
              </a:solidFill>
              <a:effectLst/>
              <a:latin typeface="Arial"/>
            </a:endParaRPr>
          </a:p>
        </p:txBody>
      </p:sp>
      <p:sp>
        <p:nvSpPr>
          <p:cNvPr id="70663" name="Freeform 7"/>
          <p:cNvSpPr>
            <a:spLocks/>
          </p:cNvSpPr>
          <p:nvPr/>
        </p:nvSpPr>
        <p:spPr bwMode="auto">
          <a:xfrm rot="5400000" flipV="1">
            <a:off x="7356655" y="2962176"/>
            <a:ext cx="342867" cy="1672859"/>
          </a:xfrm>
          <a:custGeom>
            <a:avLst/>
            <a:gdLst/>
            <a:ahLst/>
            <a:cxnLst>
              <a:cxn ang="0">
                <a:pos x="0" y="250"/>
              </a:cxn>
              <a:cxn ang="0">
                <a:pos x="2358" y="250"/>
              </a:cxn>
              <a:cxn ang="0">
                <a:pos x="2358" y="0"/>
              </a:cxn>
            </a:cxnLst>
            <a:rect l="0" t="0" r="r" b="b"/>
            <a:pathLst>
              <a:path w="2358" h="250">
                <a:moveTo>
                  <a:pt x="0" y="250"/>
                </a:moveTo>
                <a:lnTo>
                  <a:pt x="2358" y="250"/>
                </a:lnTo>
                <a:lnTo>
                  <a:pt x="2358" y="0"/>
                </a:lnTo>
              </a:path>
            </a:pathLst>
          </a:custGeom>
          <a:noFill/>
          <a:ln w="28575">
            <a:solidFill>
              <a:schemeClr val="accent2"/>
            </a:solidFill>
            <a:round/>
            <a:headEnd type="none" w="med" len="med"/>
            <a:tailEnd type="triangle" w="med" len="med"/>
          </a:ln>
          <a:effectLst/>
        </p:spPr>
        <p:txBody>
          <a:bodyPr/>
          <a:lstStyle/>
          <a:p>
            <a:endParaRPr lang="da-DK"/>
          </a:p>
        </p:txBody>
      </p:sp>
      <p:sp>
        <p:nvSpPr>
          <p:cNvPr id="70664" name="Rectangle 8"/>
          <p:cNvSpPr>
            <a:spLocks noChangeArrowheads="1"/>
          </p:cNvSpPr>
          <p:nvPr/>
        </p:nvSpPr>
        <p:spPr bwMode="auto">
          <a:xfrm>
            <a:off x="7066309" y="4004485"/>
            <a:ext cx="1403681" cy="523220"/>
          </a:xfrm>
          <a:prstGeom prst="rect">
            <a:avLst/>
          </a:prstGeom>
          <a:noFill/>
          <a:ln w="9525">
            <a:noFill/>
            <a:miter lim="800000"/>
            <a:headEnd/>
            <a:tailEnd/>
          </a:ln>
          <a:effectLst/>
        </p:spPr>
        <p:txBody>
          <a:bodyPr wrap="square">
            <a:spAutoFit/>
          </a:bodyPr>
          <a:lstStyle/>
          <a:p>
            <a:r>
              <a:rPr lang="en-GB" sz="1400">
                <a:solidFill>
                  <a:schemeClr val="accent6"/>
                </a:solidFill>
                <a:effectLst/>
                <a:latin typeface="Arial" charset="0"/>
              </a:rPr>
              <a:t>Add New Layer</a:t>
            </a:r>
            <a:endParaRPr lang="en-US" sz="1400">
              <a:solidFill>
                <a:schemeClr val="accent6"/>
              </a:solidFill>
              <a:effectLst/>
              <a:latin typeface="Arial" charset="0"/>
            </a:endParaRPr>
          </a:p>
        </p:txBody>
      </p:sp>
      <p:sp>
        <p:nvSpPr>
          <p:cNvPr id="70665" name="Rectangle 9"/>
          <p:cNvSpPr>
            <a:spLocks noChangeArrowheads="1"/>
          </p:cNvSpPr>
          <p:nvPr/>
        </p:nvSpPr>
        <p:spPr bwMode="auto">
          <a:xfrm>
            <a:off x="8277596" y="3313158"/>
            <a:ext cx="285907" cy="274293"/>
          </a:xfrm>
          <a:prstGeom prst="rect">
            <a:avLst/>
          </a:prstGeom>
          <a:noFill/>
          <a:ln w="38100">
            <a:solidFill>
              <a:schemeClr val="accent2"/>
            </a:solidFill>
            <a:miter lim="800000"/>
            <a:headEnd/>
            <a:tailEnd/>
          </a:ln>
          <a:effectLst/>
        </p:spPr>
        <p:txBody>
          <a:bodyPr wrap="none" anchor="ctr"/>
          <a:lstStyle/>
          <a:p>
            <a:endParaRPr lang="da-DK"/>
          </a:p>
        </p:txBody>
      </p:sp>
      <p:sp>
        <p:nvSpPr>
          <p:cNvPr id="70666" name="Rectangle 10"/>
          <p:cNvSpPr>
            <a:spLocks noGrp="1" noChangeArrowheads="1"/>
          </p:cNvSpPr>
          <p:nvPr>
            <p:ph type="title"/>
          </p:nvPr>
        </p:nvSpPr>
        <p:spPr>
          <a:noFill/>
          <a:ln/>
        </p:spPr>
        <p:txBody>
          <a:bodyPr/>
          <a:lstStyle/>
          <a:p>
            <a:r>
              <a:rPr lang="da-DK" dirty="0">
                <a:solidFill>
                  <a:srgbClr val="FFFFFF"/>
                </a:solidFill>
              </a:rPr>
              <a:t>NETWORK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Layer Options (Add/Remove</a:t>
            </a:r>
            <a:r>
              <a:rPr lang="en-US" dirty="0" smtClean="0">
                <a:solidFill>
                  <a:srgbClr val="FFFFFF"/>
                </a:solidFill>
              </a:rPr>
              <a:t>)</a:t>
            </a:r>
          </a:p>
          <a:p>
            <a:pPr marL="0" indent="0">
              <a:buNone/>
            </a:pPr>
            <a:r>
              <a:rPr lang="en-GB" b="1" dirty="0" smtClean="0">
                <a:solidFill>
                  <a:srgbClr val="FFFFFF"/>
                </a:solidFill>
              </a:rPr>
              <a:t>How</a:t>
            </a:r>
            <a:r>
              <a:rPr lang="en-GB" b="1" dirty="0">
                <a:solidFill>
                  <a:srgbClr val="FFFFFF"/>
                </a:solidFill>
              </a:rPr>
              <a:t>? </a:t>
            </a:r>
            <a:r>
              <a:rPr lang="en-GB" dirty="0">
                <a:solidFill>
                  <a:srgbClr val="FFFFFF"/>
                </a:solidFill>
              </a:rPr>
              <a:t>MIKE Zero -&gt; Layers -&gt; Add/Remove        </a:t>
            </a:r>
            <a:endParaRPr lang="en-GB"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endParaRPr lang="en-GB" dirty="0"/>
          </a:p>
        </p:txBody>
      </p:sp>
      <p:pic>
        <p:nvPicPr>
          <p:cNvPr id="1026" name="Picture 2"/>
          <p:cNvPicPr>
            <a:picLocks noChangeAspect="1" noChangeArrowheads="1"/>
          </p:cNvPicPr>
          <p:nvPr/>
        </p:nvPicPr>
        <p:blipFill>
          <a:blip r:embed="rId3"/>
          <a:srcRect/>
          <a:stretch>
            <a:fillRect/>
          </a:stretch>
        </p:blipFill>
        <p:spPr bwMode="auto">
          <a:xfrm>
            <a:off x="4716016" y="2014736"/>
            <a:ext cx="3848100" cy="838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307</TotalTime>
  <Words>879</Words>
  <Application>Microsoft Office PowerPoint</Application>
  <PresentationFormat>On-screen Show (4:3)</PresentationFormat>
  <Paragraphs>213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MIKEPowerPointForTransfer_4-3</vt:lpstr>
      <vt:lpstr>MIKE 11</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lpstr>NETWORK EDITOR</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EDITOR</dc:title>
  <dc:creator>Enter Your Name Here</dc:creator>
  <cp:lastModifiedBy>Julie Landrein</cp:lastModifiedBy>
  <cp:revision>58</cp:revision>
  <dcterms:created xsi:type="dcterms:W3CDTF">2008-03-26T12:31:33Z</dcterms:created>
  <dcterms:modified xsi:type="dcterms:W3CDTF">2013-04-04T09:08:31Z</dcterms:modified>
</cp:coreProperties>
</file>